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0.png" ContentType="image/png"/>
  <Override PartName="/ppt/media/image82.png" ContentType="image/png"/>
  <Override PartName="/ppt/media/image81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91.jpeg" ContentType="image/jpeg"/>
  <Override PartName="/ppt/media/image29.png" ContentType="image/png"/>
  <Override PartName="/ppt/media/image86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.png" ContentType="image/png"/>
  <Override PartName="/ppt/media/image76.jpeg" ContentType="image/jpeg"/>
  <Override PartName="/ppt/media/image20.png" ContentType="image/png"/>
  <Override PartName="/ppt/media/image77.jpeg" ContentType="image/jpeg"/>
  <Override PartName="/ppt/media/image30.png" ContentType="image/pn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01A20A0-D69B-4ED1-A20F-357C083BE0D3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1120" cy="19908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1547280" cy="33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Particle Detectors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3920" cy="159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2. Particle detectors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-41760" y="77760"/>
            <a:ext cx="4215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3480" cy="2007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4680" cy="14259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0680" cy="131148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59400" y="471384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-41760" y="77760"/>
            <a:ext cx="6015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5400" cy="347652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1480" cy="344232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3120" cy="72684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3480" cy="89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-41760" y="77760"/>
            <a:ext cx="6591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7040" cy="14932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1480" cy="142884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576000" y="3375720"/>
            <a:ext cx="38858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464000" y="3375720"/>
            <a:ext cx="388584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95760" y="378504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0" name="Formula 6"/>
              <p:cNvSpPr txBox="1"/>
              <p:nvPr/>
            </p:nvSpPr>
            <p:spPr>
              <a:xfrm>
                <a:off x="2506320" y="5228640"/>
                <a:ext cx="2334240" cy="34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71" name="Formula 7"/>
              <p:cNvSpPr txBox="1"/>
              <p:nvPr/>
            </p:nvSpPr>
            <p:spPr>
              <a:xfrm>
                <a:off x="5112000" y="5086080"/>
                <a:ext cx="1075320" cy="70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3960" cy="44521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-41760" y="77760"/>
            <a:ext cx="6591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8320" cy="4730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6360" cy="5018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5840" cy="5738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3840" cy="58932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3560" cy="5968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80" name="Formula 3"/>
              <p:cNvSpPr txBox="1"/>
              <p:nvPr/>
            </p:nvSpPr>
            <p:spPr>
              <a:xfrm>
                <a:off x="7476840" y="2800080"/>
                <a:ext cx="717480" cy="357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1" name="CustomShape 4"/>
          <p:cNvSpPr/>
          <p:nvPr/>
        </p:nvSpPr>
        <p:spPr>
          <a:xfrm>
            <a:off x="7416000" y="2405520"/>
            <a:ext cx="114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2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5364000" y="4961520"/>
            <a:ext cx="114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4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288000" y="5321520"/>
            <a:ext cx="114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6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5880" cy="5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-41760" y="77760"/>
            <a:ext cx="4719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5680" cy="316008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1280" cy="325080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836000" y="3174840"/>
            <a:ext cx="114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16000" y="4110840"/>
            <a:ext cx="114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3060000" y="4003200"/>
            <a:ext cx="6098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-41760" y="77760"/>
            <a:ext cx="7383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3840" cy="58572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8" name="Formula 3"/>
              <p:cNvSpPr txBox="1"/>
              <p:nvPr/>
            </p:nvSpPr>
            <p:spPr>
              <a:xfrm>
                <a:off x="6786000" y="1060560"/>
                <a:ext cx="1995840" cy="233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6320" cy="53172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09840" cy="259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41760" y="77760"/>
            <a:ext cx="4359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5256000" y="1800000"/>
            <a:ext cx="141840" cy="186984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5616000" y="1826280"/>
            <a:ext cx="323964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080000" y="4725720"/>
            <a:ext cx="294984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 rot="5400000">
            <a:off x="2198160" y="2697480"/>
            <a:ext cx="141840" cy="338184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-41760" y="77760"/>
            <a:ext cx="7959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0480" cy="173124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38600" y="415584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3840" cy="3830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1840" cy="48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-41760" y="77760"/>
            <a:ext cx="8247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characteristic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2640" cy="46058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232160" y="2443680"/>
            <a:ext cx="4297320" cy="390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41760" y="77760"/>
            <a:ext cx="3209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showers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incident hadron produces a chain of reactions through inelastic interactions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Producing pions, low energy photons, low energy neutrons, neutrinos, photons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Produces a shower of particles with two different components: electromagnetic and hadronic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rcRect l="0" t="0" r="0" b="9625"/>
          <a:stretch/>
        </p:blipFill>
        <p:spPr>
          <a:xfrm>
            <a:off x="1368000" y="2304000"/>
            <a:ext cx="5866920" cy="2202840"/>
          </a:xfrm>
          <a:prstGeom prst="rect">
            <a:avLst/>
          </a:prstGeom>
          <a:ln>
            <a:noFill/>
          </a:ln>
        </p:spPr>
      </p:pic>
      <p:pic>
        <p:nvPicPr>
          <p:cNvPr id="220" name="Picture 17" descr=""/>
          <p:cNvPicPr/>
          <p:nvPr/>
        </p:nvPicPr>
        <p:blipFill>
          <a:blip r:embed="rId2"/>
          <a:srcRect l="0" t="0" r="0" b="32442"/>
          <a:stretch/>
        </p:blipFill>
        <p:spPr>
          <a:xfrm>
            <a:off x="1944000" y="4507200"/>
            <a:ext cx="4343040" cy="199044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6240" y="77760"/>
            <a:ext cx="25826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0000" y="713880"/>
            <a:ext cx="9232560" cy="451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spin, etc.)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2080" cy="2154960"/>
          </a:xfrm>
          <a:prstGeom prst="rect">
            <a:avLst/>
          </a:prstGeom>
          <a:ln w="3672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65760" y="6217920"/>
            <a:ext cx="1643040" cy="333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Active material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7390440" y="5004000"/>
            <a:ext cx="1391040" cy="576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Collection mechanism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" name="Line 6"/>
          <p:cNvSpPr/>
          <p:nvPr/>
        </p:nvSpPr>
        <p:spPr>
          <a:xfrm flipH="1">
            <a:off x="6552000" y="5292000"/>
            <a:ext cx="799560" cy="360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-41760" y="77760"/>
            <a:ext cx="5727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944000" y="1584000"/>
            <a:ext cx="5147640" cy="413964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Cherenkov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Transition Radiation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-77760" y="77760"/>
            <a:ext cx="9003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80000" y="713880"/>
            <a:ext cx="92325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49720" cy="326232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332000" y="1899360"/>
            <a:ext cx="1171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332360" y="3339720"/>
            <a:ext cx="1171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66960" y="5085720"/>
            <a:ext cx="92325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-77760" y="77760"/>
            <a:ext cx="90036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-36000" y="713880"/>
            <a:ext cx="92325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8000" cy="6454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79600" cy="236016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-45360" y="5014080"/>
            <a:ext cx="92325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5" name="Formula 4"/>
              <p:cNvSpPr txBox="1"/>
              <p:nvPr/>
            </p:nvSpPr>
            <p:spPr>
              <a:xfrm>
                <a:off x="2917800" y="5635800"/>
                <a:ext cx="3012120" cy="73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77760" y="77760"/>
            <a:ext cx="6627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-36000" y="713880"/>
            <a:ext cx="923256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38720" cy="180576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5360" cy="44820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8136000" y="3816000"/>
            <a:ext cx="646200" cy="100620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2840" cy="297900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-77760" y="77760"/>
            <a:ext cx="7995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08000" y="713880"/>
            <a:ext cx="92325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3"/>
              <p:cNvSpPr txBox="1"/>
              <p:nvPr/>
            </p:nvSpPr>
            <p:spPr>
              <a:xfrm>
                <a:off x="6624000" y="936000"/>
                <a:ext cx="1287000" cy="304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5480" cy="489420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123120" y="1202760"/>
            <a:ext cx="923256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7" name="Formula 5"/>
              <p:cNvSpPr txBox="1"/>
              <p:nvPr/>
            </p:nvSpPr>
            <p:spPr>
              <a:xfrm>
                <a:off x="4212000" y="3261600"/>
                <a:ext cx="429480" cy="194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8" name="Formula 6"/>
              <p:cNvSpPr txBox="1"/>
              <p:nvPr/>
            </p:nvSpPr>
            <p:spPr>
              <a:xfrm>
                <a:off x="5544000" y="3094200"/>
                <a:ext cx="520200" cy="32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9" name="Formula 7"/>
              <p:cNvSpPr txBox="1"/>
              <p:nvPr/>
            </p:nvSpPr>
            <p:spPr>
              <a:xfrm>
                <a:off x="7632000" y="2880000"/>
                <a:ext cx="635400" cy="28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77760" y="77760"/>
            <a:ext cx="7563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2600" cy="439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5760" y="77760"/>
            <a:ext cx="7563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69800" cy="15696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7000" cy="22932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0760" cy="10551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60160" cy="42660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70200" cy="4770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8200" cy="4266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5400" cy="37980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224000" y="3384000"/>
            <a:ext cx="1726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044000" y="5544000"/>
            <a:ext cx="2878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90080" cy="67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5040" cy="23504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5600" cy="142668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2200" cy="94824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95040" y="471024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1" name="Formula 4"/>
              <p:cNvSpPr txBox="1"/>
              <p:nvPr/>
            </p:nvSpPr>
            <p:spPr>
              <a:xfrm>
                <a:off x="2952000" y="5552640"/>
                <a:ext cx="266472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3"/>
              <p:cNvSpPr txBox="1"/>
              <p:nvPr/>
            </p:nvSpPr>
            <p:spPr>
              <a:xfrm>
                <a:off x="1602000" y="1921320"/>
                <a:ext cx="2398680" cy="597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5" name="Formula 4"/>
              <p:cNvSpPr txBox="1"/>
              <p:nvPr/>
            </p:nvSpPr>
            <p:spPr>
              <a:xfrm>
                <a:off x="5178240" y="1885320"/>
                <a:ext cx="1048320" cy="597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6" name="CustomShape 5"/>
          <p:cNvSpPr/>
          <p:nvPr/>
        </p:nvSpPr>
        <p:spPr>
          <a:xfrm>
            <a:off x="78480" y="259704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6"/>
              <p:cNvSpPr txBox="1"/>
              <p:nvPr/>
            </p:nvSpPr>
            <p:spPr>
              <a:xfrm>
                <a:off x="3414240" y="3361680"/>
                <a:ext cx="1798200" cy="516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8" name="CustomShape 7"/>
          <p:cNvSpPr/>
          <p:nvPr/>
        </p:nvSpPr>
        <p:spPr>
          <a:xfrm>
            <a:off x="46440" y="38062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9" name="Formula 8"/>
              <p:cNvSpPr txBox="1"/>
              <p:nvPr/>
            </p:nvSpPr>
            <p:spPr>
              <a:xfrm>
                <a:off x="2916000" y="4524480"/>
                <a:ext cx="2716560" cy="67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0" name="CustomShape 9"/>
          <p:cNvSpPr/>
          <p:nvPr/>
        </p:nvSpPr>
        <p:spPr>
          <a:xfrm>
            <a:off x="109080" y="5231520"/>
            <a:ext cx="9232560" cy="67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1" name="Formula 10"/>
              <p:cNvSpPr txBox="1"/>
              <p:nvPr/>
            </p:nvSpPr>
            <p:spPr>
              <a:xfrm>
                <a:off x="1728000" y="5868000"/>
                <a:ext cx="1600200" cy="632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2" name="CustomShape 11"/>
          <p:cNvSpPr/>
          <p:nvPr/>
        </p:nvSpPr>
        <p:spPr>
          <a:xfrm>
            <a:off x="3744000" y="5976000"/>
            <a:ext cx="518256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w</a:t>
            </a:r>
            <a:r>
              <a:rPr b="0" lang="es-ES" sz="16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fraction in mass of the element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2280" cy="47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6240" y="77760"/>
            <a:ext cx="3315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detector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80000" y="713880"/>
            <a:ext cx="9232560" cy="451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 is a large variety of detectors according to the type of particle and the technology used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828000" y="1383840"/>
            <a:ext cx="7670520" cy="512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charged particle traversing a medium is deflected many times mainly by small angles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Each deflection is due mainly to the Coulombian interaction of the particle and a nucleous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transferred to the nucleous is small and neglected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19880" y="201060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single collision is described by Rutherford’s formula (ignores spin and screening effects)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8360" cy="193572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136800" y="476784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more than 20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70120" cy="106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36800" y="426384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6320" cy="30063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95" name="Formula 4"/>
              <p:cNvSpPr txBox="1"/>
              <p:nvPr/>
            </p:nvSpPr>
            <p:spPr>
              <a:xfrm>
                <a:off x="504000" y="5256000"/>
                <a:ext cx="4314960" cy="688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6" name="Formula 5"/>
              <p:cNvSpPr txBox="1"/>
              <p:nvPr/>
            </p:nvSpPr>
            <p:spPr>
              <a:xfrm>
                <a:off x="4135680" y="3477600"/>
                <a:ext cx="70560" cy="16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Formula 6"/>
              <p:cNvSpPr txBox="1"/>
              <p:nvPr/>
            </p:nvSpPr>
            <p:spPr>
              <a:xfrm>
                <a:off x="5688000" y="5256000"/>
                <a:ext cx="2260800" cy="661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500280" cy="20872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500280" cy="208728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147600" y="343512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electric field polarizes the medium while going throught it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v &gt; c/n the light is emitted coherently in a cone behind the particle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1680" cy="204480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2560" cy="21898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4240" cy="21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1120" cy="118872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>
            <a:off x="119520" y="242712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7000" cy="1245960"/>
          </a:xfrm>
          <a:prstGeom prst="rect">
            <a:avLst/>
          </a:prstGeom>
          <a:ln>
            <a:noFill/>
          </a:ln>
        </p:spPr>
      </p:pic>
      <p:sp>
        <p:nvSpPr>
          <p:cNvPr id="311" name="CustomShape 4"/>
          <p:cNvSpPr/>
          <p:nvPr/>
        </p:nvSpPr>
        <p:spPr>
          <a:xfrm>
            <a:off x="144720" y="399636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2360" cy="10364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6720" cy="921960"/>
          </a:xfrm>
          <a:prstGeom prst="rect">
            <a:avLst/>
          </a:prstGeom>
          <a:ln>
            <a:noFill/>
          </a:ln>
        </p:spPr>
      </p:pic>
      <p:sp>
        <p:nvSpPr>
          <p:cNvPr id="314" name="CustomShape 5"/>
          <p:cNvSpPr/>
          <p:nvPr/>
        </p:nvSpPr>
        <p:spPr>
          <a:xfrm>
            <a:off x="6696000" y="4392000"/>
            <a:ext cx="1580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λ=350-500nm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5" name="Line 6"/>
          <p:cNvSpPr/>
          <p:nvPr/>
        </p:nvSpPr>
        <p:spPr>
          <a:xfrm>
            <a:off x="4392000" y="5112000"/>
            <a:ext cx="82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7"/>
          <p:cNvSpPr/>
          <p:nvPr/>
        </p:nvSpPr>
        <p:spPr>
          <a:xfrm>
            <a:off x="174240" y="56026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Cherenkov radiation is very small compared to ionization and much weaker than scintillation output so it’s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19760" cy="262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Transition radiation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5800" cy="248112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87480" y="496260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 probability of radiation per transition surface is low ~ 1/2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(fine structure constant)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-5760" y="77760"/>
            <a:ext cx="6340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detectors: the ideal detector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108000" y="965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Our ideal particle detector should have the following good properties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Good particle identification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energy and/or the momentum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trajectory of the particle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Coverage of the full solid angle (hermeticity)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But from a practical and experimental point of view it should also: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Be able to take data at a high rate of particles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Cope with high particle densities (many particles at the same time)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high radiation doses (so they can be installed in colliders, for instance)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for a few years of operation (~10 años) without (little) intervention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Cheap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-5760" y="77760"/>
            <a:ext cx="8932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Photographic techniques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8000" y="965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ionize the atoms along their trajectory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act as seeds for the following processes: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Condensation in super saturated gases (Wilson chamber)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Buble formation in super heated liquids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Electrical discharge or plasma formation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also be made visible chemically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Photographic emulsion targets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6" name="Picture 60" descr=""/>
          <p:cNvPicPr/>
          <p:nvPr/>
        </p:nvPicPr>
        <p:blipFill>
          <a:blip r:embed="rId1"/>
          <a:stretch/>
        </p:blipFill>
        <p:spPr>
          <a:xfrm>
            <a:off x="6228000" y="761760"/>
            <a:ext cx="2914920" cy="973440"/>
          </a:xfrm>
          <a:prstGeom prst="rect">
            <a:avLst/>
          </a:prstGeom>
          <a:ln>
            <a:noFill/>
          </a:ln>
        </p:spPr>
      </p:pic>
      <p:pic>
        <p:nvPicPr>
          <p:cNvPr id="327" name="Picture 62" descr=""/>
          <p:cNvPicPr/>
          <p:nvPr/>
        </p:nvPicPr>
        <p:blipFill>
          <a:blip r:embed="rId2"/>
          <a:stretch/>
        </p:blipFill>
        <p:spPr>
          <a:xfrm>
            <a:off x="6228000" y="1872000"/>
            <a:ext cx="2912760" cy="2158920"/>
          </a:xfrm>
          <a:prstGeom prst="rect">
            <a:avLst/>
          </a:prstGeom>
          <a:ln>
            <a:noFill/>
          </a:ln>
        </p:spPr>
      </p:pic>
      <p:pic>
        <p:nvPicPr>
          <p:cNvPr id="328" name="Picture 63" descr=""/>
          <p:cNvPicPr/>
          <p:nvPr/>
        </p:nvPicPr>
        <p:blipFill>
          <a:blip r:embed="rId3"/>
          <a:stretch/>
        </p:blipFill>
        <p:spPr>
          <a:xfrm>
            <a:off x="6215760" y="4140000"/>
            <a:ext cx="2957760" cy="2374920"/>
          </a:xfrm>
          <a:prstGeom prst="rect">
            <a:avLst/>
          </a:prstGeom>
          <a:ln>
            <a:noFill/>
          </a:ln>
        </p:spPr>
      </p:pic>
      <p:pic>
        <p:nvPicPr>
          <p:cNvPr id="329" name="Picture 61" descr=""/>
          <p:cNvPicPr/>
          <p:nvPr/>
        </p:nvPicPr>
        <p:blipFill>
          <a:blip r:embed="rId4"/>
          <a:stretch/>
        </p:blipFill>
        <p:spPr>
          <a:xfrm>
            <a:off x="465840" y="4615200"/>
            <a:ext cx="5310360" cy="186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-5760" y="77760"/>
            <a:ext cx="6556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Electrical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08000" y="677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 produced by the ionization can be collected electrically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charge generated is conducted and collected using electric fields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requirements are the following: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active material should be not conducting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 should be a mechanishm to transport the charge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One family of these detectors are the gas/liquid based: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Insulting gas or liquid between anode and cathode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Sometimes with very low conductivity solids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Proportional chambers, drift tube chambers, etc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Another family are sillicon based detectors: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 is made of semiconductor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Usually a reversely polarized p-n junction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CCDs, strip detectors, LGADs, etc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32" name="Group 3"/>
          <p:cNvGrpSpPr/>
          <p:nvPr/>
        </p:nvGrpSpPr>
        <p:grpSpPr>
          <a:xfrm>
            <a:off x="5580000" y="1260000"/>
            <a:ext cx="3192840" cy="2635560"/>
            <a:chOff x="5580000" y="1260000"/>
            <a:chExt cx="3192840" cy="2635560"/>
          </a:xfrm>
        </p:grpSpPr>
        <p:sp>
          <p:nvSpPr>
            <p:cNvPr id="333" name="CustomShape 4"/>
            <p:cNvSpPr/>
            <p:nvPr/>
          </p:nvSpPr>
          <p:spPr>
            <a:xfrm>
              <a:off x="6036120" y="2138400"/>
              <a:ext cx="2736720" cy="7236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CustomShape 5"/>
            <p:cNvSpPr/>
            <p:nvPr/>
          </p:nvSpPr>
          <p:spPr>
            <a:xfrm>
              <a:off x="6036120" y="3163680"/>
              <a:ext cx="2736720" cy="7164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7926480" y="3236760"/>
              <a:ext cx="260640" cy="65880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Line 7"/>
            <p:cNvSpPr/>
            <p:nvPr/>
          </p:nvSpPr>
          <p:spPr>
            <a:xfrm>
              <a:off x="7535520" y="2211840"/>
              <a:ext cx="260280" cy="7318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Line 8"/>
            <p:cNvSpPr/>
            <p:nvPr/>
          </p:nvSpPr>
          <p:spPr>
            <a:xfrm>
              <a:off x="7209360" y="1260000"/>
              <a:ext cx="260640" cy="73224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9"/>
            <p:cNvSpPr/>
            <p:nvPr/>
          </p:nvSpPr>
          <p:spPr>
            <a:xfrm>
              <a:off x="7600680" y="2285280"/>
              <a:ext cx="6372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10"/>
            <p:cNvSpPr/>
            <p:nvPr/>
          </p:nvSpPr>
          <p:spPr>
            <a:xfrm>
              <a:off x="7470360" y="2285280"/>
              <a:ext cx="6372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11"/>
            <p:cNvSpPr/>
            <p:nvPr/>
          </p:nvSpPr>
          <p:spPr>
            <a:xfrm>
              <a:off x="7665840" y="2358000"/>
              <a:ext cx="6372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2"/>
            <p:cNvSpPr/>
            <p:nvPr/>
          </p:nvSpPr>
          <p:spPr>
            <a:xfrm>
              <a:off x="7535520" y="2358000"/>
              <a:ext cx="6372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13"/>
            <p:cNvSpPr/>
            <p:nvPr/>
          </p:nvSpPr>
          <p:spPr>
            <a:xfrm>
              <a:off x="7535520" y="2577600"/>
              <a:ext cx="6372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4"/>
            <p:cNvSpPr/>
            <p:nvPr/>
          </p:nvSpPr>
          <p:spPr>
            <a:xfrm>
              <a:off x="7665840" y="2724480"/>
              <a:ext cx="6372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5"/>
            <p:cNvSpPr/>
            <p:nvPr/>
          </p:nvSpPr>
          <p:spPr>
            <a:xfrm>
              <a:off x="7665840" y="2504520"/>
              <a:ext cx="6372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6"/>
            <p:cNvSpPr/>
            <p:nvPr/>
          </p:nvSpPr>
          <p:spPr>
            <a:xfrm>
              <a:off x="7796160" y="2651400"/>
              <a:ext cx="6408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7"/>
            <p:cNvSpPr/>
            <p:nvPr/>
          </p:nvSpPr>
          <p:spPr>
            <a:xfrm>
              <a:off x="7665840" y="2577600"/>
              <a:ext cx="6372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8"/>
            <p:cNvSpPr/>
            <p:nvPr/>
          </p:nvSpPr>
          <p:spPr>
            <a:xfrm>
              <a:off x="7535520" y="2431440"/>
              <a:ext cx="6372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9"/>
            <p:cNvSpPr/>
            <p:nvPr/>
          </p:nvSpPr>
          <p:spPr>
            <a:xfrm>
              <a:off x="7796160" y="2724480"/>
              <a:ext cx="6408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20"/>
            <p:cNvSpPr/>
            <p:nvPr/>
          </p:nvSpPr>
          <p:spPr>
            <a:xfrm>
              <a:off x="7731000" y="2577600"/>
              <a:ext cx="6372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21"/>
            <p:cNvSpPr/>
            <p:nvPr/>
          </p:nvSpPr>
          <p:spPr>
            <a:xfrm>
              <a:off x="7600680" y="2431440"/>
              <a:ext cx="6372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2"/>
            <p:cNvSpPr/>
            <p:nvPr/>
          </p:nvSpPr>
          <p:spPr>
            <a:xfrm>
              <a:off x="7470360" y="2211840"/>
              <a:ext cx="6372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3"/>
            <p:cNvSpPr/>
            <p:nvPr/>
          </p:nvSpPr>
          <p:spPr>
            <a:xfrm>
              <a:off x="7600680" y="2651400"/>
              <a:ext cx="6372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4"/>
            <p:cNvSpPr/>
            <p:nvPr/>
          </p:nvSpPr>
          <p:spPr>
            <a:xfrm>
              <a:off x="7600680" y="2285280"/>
              <a:ext cx="6372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25"/>
            <p:cNvSpPr/>
            <p:nvPr/>
          </p:nvSpPr>
          <p:spPr>
            <a:xfrm>
              <a:off x="7731000" y="2870640"/>
              <a:ext cx="6372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6"/>
            <p:cNvSpPr/>
            <p:nvPr/>
          </p:nvSpPr>
          <p:spPr>
            <a:xfrm>
              <a:off x="7665840" y="2797560"/>
              <a:ext cx="6372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7"/>
            <p:cNvSpPr/>
            <p:nvPr/>
          </p:nvSpPr>
          <p:spPr>
            <a:xfrm>
              <a:off x="5580000" y="2431440"/>
              <a:ext cx="3247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7" name="Line 28"/>
            <p:cNvSpPr/>
            <p:nvPr/>
          </p:nvSpPr>
          <p:spPr>
            <a:xfrm>
              <a:off x="6036120" y="2211840"/>
              <a:ext cx="360" cy="95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CustomShape 29"/>
            <p:cNvSpPr/>
            <p:nvPr/>
          </p:nvSpPr>
          <p:spPr>
            <a:xfrm>
              <a:off x="5915160" y="272448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9" name="CustomShape 30"/>
            <p:cNvSpPr/>
            <p:nvPr/>
          </p:nvSpPr>
          <p:spPr>
            <a:xfrm>
              <a:off x="6370560" y="155304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0" name="CustomShape 31"/>
            <p:cNvSpPr/>
            <p:nvPr/>
          </p:nvSpPr>
          <p:spPr>
            <a:xfrm>
              <a:off x="6630840" y="147960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1" name="CustomShape 32"/>
            <p:cNvSpPr/>
            <p:nvPr/>
          </p:nvSpPr>
          <p:spPr>
            <a:xfrm>
              <a:off x="6109560" y="162612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2" name="CustomShape 33"/>
            <p:cNvSpPr/>
            <p:nvPr/>
          </p:nvSpPr>
          <p:spPr>
            <a:xfrm>
              <a:off x="5914080" y="169920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3" name="CustomShape 34"/>
            <p:cNvSpPr/>
            <p:nvPr/>
          </p:nvSpPr>
          <p:spPr>
            <a:xfrm>
              <a:off x="6175440" y="265140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4" name="CustomShape 35"/>
            <p:cNvSpPr/>
            <p:nvPr/>
          </p:nvSpPr>
          <p:spPr>
            <a:xfrm>
              <a:off x="6501960" y="257760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5" name="CustomShape 36"/>
            <p:cNvSpPr/>
            <p:nvPr/>
          </p:nvSpPr>
          <p:spPr>
            <a:xfrm>
              <a:off x="6762600" y="250452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66" name="Picture 2" descr=""/>
          <p:cNvPicPr/>
          <p:nvPr/>
        </p:nvPicPr>
        <p:blipFill>
          <a:blip r:embed="rId1"/>
          <a:srcRect l="0" t="4184" r="5614" b="0"/>
          <a:stretch/>
        </p:blipFill>
        <p:spPr>
          <a:xfrm>
            <a:off x="5688000" y="3583440"/>
            <a:ext cx="3382920" cy="297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-5760" y="77760"/>
            <a:ext cx="7852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Multiwire Proportional Chamber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108000" y="677880"/>
            <a:ext cx="923256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Electrons/ions drift along field lines (ions drift to the cathode and electrons to the wire)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9" name="Picture 18" descr=""/>
          <p:cNvPicPr/>
          <p:nvPr/>
        </p:nvPicPr>
        <p:blipFill>
          <a:blip r:embed="rId1"/>
          <a:stretch/>
        </p:blipFill>
        <p:spPr>
          <a:xfrm>
            <a:off x="540000" y="1322280"/>
            <a:ext cx="3563640" cy="1557360"/>
          </a:xfrm>
          <a:prstGeom prst="rect">
            <a:avLst/>
          </a:prstGeom>
          <a:ln>
            <a:noFill/>
          </a:ln>
        </p:spPr>
      </p:pic>
      <p:pic>
        <p:nvPicPr>
          <p:cNvPr id="370" name="Picture 3" descr=""/>
          <p:cNvPicPr/>
          <p:nvPr/>
        </p:nvPicPr>
        <p:blipFill>
          <a:blip r:embed="rId2"/>
          <a:stretch/>
        </p:blipFill>
        <p:spPr>
          <a:xfrm>
            <a:off x="4398840" y="1343160"/>
            <a:ext cx="4528800" cy="304848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119160" y="4352760"/>
            <a:ext cx="923256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These devices are sensitive to only one coordinate → usually stacked with 90º rotations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all the charge is collected in one wire the resolution is determined by the wire spacing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 sharing among wires → better resolution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2" name="Formula 4"/>
              <p:cNvSpPr txBox="1"/>
              <p:nvPr/>
            </p:nvSpPr>
            <p:spPr>
              <a:xfrm>
                <a:off x="5760000" y="5400000"/>
                <a:ext cx="1218600" cy="804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d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rPr>
                                <m:lit/>
                                <m:nor/>
                              </m:rPr>
                              <m:t xml:space="preserve">12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p:grpSp>
        <p:nvGrpSpPr>
          <p:cNvPr id="373" name="Group 5"/>
          <p:cNvGrpSpPr/>
          <p:nvPr/>
        </p:nvGrpSpPr>
        <p:grpSpPr>
          <a:xfrm>
            <a:off x="7056000" y="5352840"/>
            <a:ext cx="1295640" cy="910800"/>
            <a:chOff x="7056000" y="5352840"/>
            <a:chExt cx="1295640" cy="910800"/>
          </a:xfrm>
        </p:grpSpPr>
        <p:sp>
          <p:nvSpPr>
            <p:cNvPr id="374" name="CustomShape 6"/>
            <p:cNvSpPr/>
            <p:nvPr/>
          </p:nvSpPr>
          <p:spPr>
            <a:xfrm>
              <a:off x="7560360" y="5407560"/>
              <a:ext cx="286560" cy="392760"/>
            </a:xfrm>
            <a:prstGeom prst="rect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Line 7"/>
            <p:cNvSpPr/>
            <p:nvPr/>
          </p:nvSpPr>
          <p:spPr>
            <a:xfrm>
              <a:off x="7056000" y="5801040"/>
              <a:ext cx="1295640" cy="3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8"/>
            <p:cNvSpPr/>
            <p:nvPr/>
          </p:nvSpPr>
          <p:spPr>
            <a:xfrm>
              <a:off x="7357320" y="5352840"/>
              <a:ext cx="662760" cy="447840"/>
            </a:xfrm>
            <a:custGeom>
              <a:avLst/>
              <a:gdLst/>
              <a:ahLst/>
              <a:rect l="l" t="t" r="r" b="b"/>
              <a:pathLst>
                <a:path w="1056" h="832">
                  <a:moveTo>
                    <a:pt x="0" y="832"/>
                  </a:moveTo>
                  <a:cubicBezTo>
                    <a:pt x="108" y="796"/>
                    <a:pt x="216" y="760"/>
                    <a:pt x="288" y="640"/>
                  </a:cubicBezTo>
                  <a:cubicBezTo>
                    <a:pt x="360" y="520"/>
                    <a:pt x="392" y="216"/>
                    <a:pt x="432" y="112"/>
                  </a:cubicBezTo>
                  <a:cubicBezTo>
                    <a:pt x="472" y="8"/>
                    <a:pt x="496" y="32"/>
                    <a:pt x="528" y="16"/>
                  </a:cubicBezTo>
                  <a:cubicBezTo>
                    <a:pt x="560" y="0"/>
                    <a:pt x="600" y="0"/>
                    <a:pt x="624" y="16"/>
                  </a:cubicBezTo>
                  <a:cubicBezTo>
                    <a:pt x="648" y="32"/>
                    <a:pt x="648" y="24"/>
                    <a:pt x="672" y="112"/>
                  </a:cubicBezTo>
                  <a:cubicBezTo>
                    <a:pt x="696" y="200"/>
                    <a:pt x="704" y="424"/>
                    <a:pt x="768" y="544"/>
                  </a:cubicBezTo>
                  <a:cubicBezTo>
                    <a:pt x="832" y="664"/>
                    <a:pt x="944" y="748"/>
                    <a:pt x="1056" y="832"/>
                  </a:cubicBezTo>
                </a:path>
              </a:pathLst>
            </a:custGeom>
            <a:noFill/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9"/>
            <p:cNvSpPr/>
            <p:nvPr/>
          </p:nvSpPr>
          <p:spPr>
            <a:xfrm>
              <a:off x="7568640" y="5877720"/>
              <a:ext cx="270000" cy="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0"/>
            <p:cNvSpPr/>
            <p:nvPr/>
          </p:nvSpPr>
          <p:spPr>
            <a:xfrm>
              <a:off x="7419600" y="5865120"/>
              <a:ext cx="5382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</a:t>
              </a:r>
              <a:endParaRPr b="0" lang="es-ES" sz="2000" spc="-1" strike="noStrike">
                <a:latin typeface="Arial"/>
              </a:endParaRPr>
            </a:p>
          </p:txBody>
        </p:sp>
      </p:grpSp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1105920" y="2736000"/>
            <a:ext cx="2637720" cy="1732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4320000" y="4421520"/>
            <a:ext cx="1295640" cy="2238120"/>
          </a:xfrm>
          <a:prstGeom prst="rect">
            <a:avLst/>
          </a:prstGeom>
          <a:ln>
            <a:noFill/>
          </a:ln>
        </p:spPr>
      </p:pic>
      <p:sp>
        <p:nvSpPr>
          <p:cNvPr id="381" name="CustomShape 1"/>
          <p:cNvSpPr/>
          <p:nvPr/>
        </p:nvSpPr>
        <p:spPr>
          <a:xfrm>
            <a:off x="102240" y="77760"/>
            <a:ext cx="5981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108000" y="677880"/>
            <a:ext cx="923256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Semiconductor materials have a very particular energy band structure: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valence and the conduction bands are relatively close together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conduction band is empty but thermal excitations can easily populate it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particle crossing the semiconductor ionizes moving states from valence to conduction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On average a MIP produces about 10000 electron/hole pairs every 100 microns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problem is that in the conduction band there are other sates promoted thermically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We can get rid of those by using the properties of “n-type” and “p-type” doping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donor atoms (n-type) easily donate electrons to CB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acceptor atoms (p-type) easily accept electrons from the VB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1260000" y="4628880"/>
            <a:ext cx="1259640" cy="192276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7513200" y="4519440"/>
            <a:ext cx="1342440" cy="2104200"/>
          </a:xfrm>
          <a:prstGeom prst="rect">
            <a:avLst/>
          </a:prstGeom>
          <a:ln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0" y="5112000"/>
            <a:ext cx="16556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Intrinsic semiconductor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386" name="CustomShape 4"/>
          <p:cNvSpPr/>
          <p:nvPr/>
        </p:nvSpPr>
        <p:spPr>
          <a:xfrm>
            <a:off x="2988000" y="5112360"/>
            <a:ext cx="16556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n-type doped semiconductor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387" name="CustomShape 5"/>
          <p:cNvSpPr/>
          <p:nvPr/>
        </p:nvSpPr>
        <p:spPr>
          <a:xfrm>
            <a:off x="6192000" y="5112720"/>
            <a:ext cx="16556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n-type doped semiconductor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6240" y="77760"/>
            <a:ext cx="7635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Active material: interactions with 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80000" y="713880"/>
            <a:ext cx="9232560" cy="451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 interact with the electrons and/or nuclei of the medium they cross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interaction can be electromagnetic, weak or strong depending on the particle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effects of this interaction can be used to detect the particles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understand how detectors work we need to understand how particles interact with matter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Detectors should have an active material in which this interaction takes place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864000" y="4860000"/>
            <a:ext cx="2805480" cy="107748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Neutral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5400360" y="4860360"/>
            <a:ext cx="2805480" cy="107748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Charged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3132360" y="3204360"/>
            <a:ext cx="2805480" cy="107748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 of particles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matter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1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12"/>
          <p:cNvSpPr/>
          <p:nvPr/>
        </p:nvSpPr>
        <p:spPr>
          <a:xfrm flipH="1">
            <a:off x="3744000" y="4281840"/>
            <a:ext cx="792000" cy="830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3"/>
          <p:cNvSpPr/>
          <p:nvPr/>
        </p:nvSpPr>
        <p:spPr>
          <a:xfrm>
            <a:off x="4536360" y="4281840"/>
            <a:ext cx="791640" cy="830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66240" y="77760"/>
            <a:ext cx="6197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08000" y="677880"/>
            <a:ext cx="923256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a p-n junction there is a diffusion process of electrons and holes creating an electric field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90" name="Group 3"/>
          <p:cNvGrpSpPr/>
          <p:nvPr/>
        </p:nvGrpSpPr>
        <p:grpSpPr>
          <a:xfrm>
            <a:off x="158400" y="1256760"/>
            <a:ext cx="4449240" cy="1550880"/>
            <a:chOff x="158400" y="1256760"/>
            <a:chExt cx="4449240" cy="1550880"/>
          </a:xfrm>
        </p:grpSpPr>
        <p:sp>
          <p:nvSpPr>
            <p:cNvPr id="391" name="CustomShape 4"/>
            <p:cNvSpPr/>
            <p:nvPr/>
          </p:nvSpPr>
          <p:spPr>
            <a:xfrm>
              <a:off x="158400" y="1630080"/>
              <a:ext cx="1898280" cy="11725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5"/>
            <p:cNvSpPr/>
            <p:nvPr/>
          </p:nvSpPr>
          <p:spPr>
            <a:xfrm>
              <a:off x="280800" y="17474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6"/>
            <p:cNvSpPr/>
            <p:nvPr/>
          </p:nvSpPr>
          <p:spPr>
            <a:xfrm>
              <a:off x="495000" y="17474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7"/>
            <p:cNvSpPr/>
            <p:nvPr/>
          </p:nvSpPr>
          <p:spPr>
            <a:xfrm>
              <a:off x="250560" y="195228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8"/>
            <p:cNvSpPr/>
            <p:nvPr/>
          </p:nvSpPr>
          <p:spPr>
            <a:xfrm>
              <a:off x="250560" y="2187000"/>
              <a:ext cx="597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9"/>
            <p:cNvSpPr/>
            <p:nvPr/>
          </p:nvSpPr>
          <p:spPr>
            <a:xfrm>
              <a:off x="250560" y="262692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10"/>
            <p:cNvSpPr/>
            <p:nvPr/>
          </p:nvSpPr>
          <p:spPr>
            <a:xfrm>
              <a:off x="402840" y="186480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1"/>
            <p:cNvSpPr/>
            <p:nvPr/>
          </p:nvSpPr>
          <p:spPr>
            <a:xfrm>
              <a:off x="525240" y="19825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2"/>
            <p:cNvSpPr/>
            <p:nvPr/>
          </p:nvSpPr>
          <p:spPr>
            <a:xfrm>
              <a:off x="649080" y="209988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3"/>
            <p:cNvSpPr/>
            <p:nvPr/>
          </p:nvSpPr>
          <p:spPr>
            <a:xfrm>
              <a:off x="771120" y="22172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4"/>
            <p:cNvSpPr/>
            <p:nvPr/>
          </p:nvSpPr>
          <p:spPr>
            <a:xfrm>
              <a:off x="893520" y="233316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5"/>
            <p:cNvSpPr/>
            <p:nvPr/>
          </p:nvSpPr>
          <p:spPr>
            <a:xfrm>
              <a:off x="1015560" y="24508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6"/>
            <p:cNvSpPr/>
            <p:nvPr/>
          </p:nvSpPr>
          <p:spPr>
            <a:xfrm>
              <a:off x="1137960" y="256824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17"/>
            <p:cNvSpPr/>
            <p:nvPr/>
          </p:nvSpPr>
          <p:spPr>
            <a:xfrm>
              <a:off x="1260000" y="26856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8"/>
            <p:cNvSpPr/>
            <p:nvPr/>
          </p:nvSpPr>
          <p:spPr>
            <a:xfrm>
              <a:off x="617040" y="18648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19"/>
            <p:cNvSpPr/>
            <p:nvPr/>
          </p:nvSpPr>
          <p:spPr>
            <a:xfrm>
              <a:off x="739440" y="19825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20"/>
            <p:cNvSpPr/>
            <p:nvPr/>
          </p:nvSpPr>
          <p:spPr>
            <a:xfrm>
              <a:off x="863280" y="2099880"/>
              <a:ext cx="597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21"/>
            <p:cNvSpPr/>
            <p:nvPr/>
          </p:nvSpPr>
          <p:spPr>
            <a:xfrm>
              <a:off x="985320" y="22172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22"/>
            <p:cNvSpPr/>
            <p:nvPr/>
          </p:nvSpPr>
          <p:spPr>
            <a:xfrm>
              <a:off x="1107720" y="23331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23"/>
            <p:cNvSpPr/>
            <p:nvPr/>
          </p:nvSpPr>
          <p:spPr>
            <a:xfrm>
              <a:off x="1230120" y="24508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4"/>
            <p:cNvSpPr/>
            <p:nvPr/>
          </p:nvSpPr>
          <p:spPr>
            <a:xfrm>
              <a:off x="1352160" y="25682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25"/>
            <p:cNvSpPr/>
            <p:nvPr/>
          </p:nvSpPr>
          <p:spPr>
            <a:xfrm>
              <a:off x="1474560" y="26856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26"/>
            <p:cNvSpPr/>
            <p:nvPr/>
          </p:nvSpPr>
          <p:spPr>
            <a:xfrm>
              <a:off x="372600" y="20696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27"/>
            <p:cNvSpPr/>
            <p:nvPr/>
          </p:nvSpPr>
          <p:spPr>
            <a:xfrm>
              <a:off x="495000" y="218700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28"/>
            <p:cNvSpPr/>
            <p:nvPr/>
          </p:nvSpPr>
          <p:spPr>
            <a:xfrm>
              <a:off x="617040" y="230472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29"/>
            <p:cNvSpPr/>
            <p:nvPr/>
          </p:nvSpPr>
          <p:spPr>
            <a:xfrm>
              <a:off x="739440" y="24220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30"/>
            <p:cNvSpPr/>
            <p:nvPr/>
          </p:nvSpPr>
          <p:spPr>
            <a:xfrm>
              <a:off x="863280" y="2539440"/>
              <a:ext cx="597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31"/>
            <p:cNvSpPr/>
            <p:nvPr/>
          </p:nvSpPr>
          <p:spPr>
            <a:xfrm>
              <a:off x="985320" y="26571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32"/>
            <p:cNvSpPr/>
            <p:nvPr/>
          </p:nvSpPr>
          <p:spPr>
            <a:xfrm>
              <a:off x="372600" y="23047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33"/>
            <p:cNvSpPr/>
            <p:nvPr/>
          </p:nvSpPr>
          <p:spPr>
            <a:xfrm>
              <a:off x="495000" y="24220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34"/>
            <p:cNvSpPr/>
            <p:nvPr/>
          </p:nvSpPr>
          <p:spPr>
            <a:xfrm>
              <a:off x="617040" y="253944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35"/>
            <p:cNvSpPr/>
            <p:nvPr/>
          </p:nvSpPr>
          <p:spPr>
            <a:xfrm>
              <a:off x="739440" y="265716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36"/>
            <p:cNvSpPr/>
            <p:nvPr/>
          </p:nvSpPr>
          <p:spPr>
            <a:xfrm>
              <a:off x="220320" y="24220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37"/>
            <p:cNvSpPr/>
            <p:nvPr/>
          </p:nvSpPr>
          <p:spPr>
            <a:xfrm>
              <a:off x="342720" y="2539440"/>
              <a:ext cx="5976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38"/>
            <p:cNvSpPr/>
            <p:nvPr/>
          </p:nvSpPr>
          <p:spPr>
            <a:xfrm>
              <a:off x="464760" y="26571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39"/>
            <p:cNvSpPr/>
            <p:nvPr/>
          </p:nvSpPr>
          <p:spPr>
            <a:xfrm>
              <a:off x="678960" y="17474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40"/>
            <p:cNvSpPr/>
            <p:nvPr/>
          </p:nvSpPr>
          <p:spPr>
            <a:xfrm>
              <a:off x="801360" y="186480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41"/>
            <p:cNvSpPr/>
            <p:nvPr/>
          </p:nvSpPr>
          <p:spPr>
            <a:xfrm>
              <a:off x="923400" y="19825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42"/>
            <p:cNvSpPr/>
            <p:nvPr/>
          </p:nvSpPr>
          <p:spPr>
            <a:xfrm>
              <a:off x="1045800" y="20998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43"/>
            <p:cNvSpPr/>
            <p:nvPr/>
          </p:nvSpPr>
          <p:spPr>
            <a:xfrm>
              <a:off x="1168200" y="221724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44"/>
            <p:cNvSpPr/>
            <p:nvPr/>
          </p:nvSpPr>
          <p:spPr>
            <a:xfrm>
              <a:off x="1292040" y="233316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45"/>
            <p:cNvSpPr/>
            <p:nvPr/>
          </p:nvSpPr>
          <p:spPr>
            <a:xfrm>
              <a:off x="1414080" y="24508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6"/>
            <p:cNvSpPr/>
            <p:nvPr/>
          </p:nvSpPr>
          <p:spPr>
            <a:xfrm>
              <a:off x="1536480" y="256824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47"/>
            <p:cNvSpPr/>
            <p:nvPr/>
          </p:nvSpPr>
          <p:spPr>
            <a:xfrm>
              <a:off x="1658520" y="26856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48"/>
            <p:cNvSpPr/>
            <p:nvPr/>
          </p:nvSpPr>
          <p:spPr>
            <a:xfrm>
              <a:off x="863280" y="174744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49"/>
            <p:cNvSpPr/>
            <p:nvPr/>
          </p:nvSpPr>
          <p:spPr>
            <a:xfrm>
              <a:off x="985320" y="186480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50"/>
            <p:cNvSpPr/>
            <p:nvPr/>
          </p:nvSpPr>
          <p:spPr>
            <a:xfrm>
              <a:off x="1107720" y="198252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51"/>
            <p:cNvSpPr/>
            <p:nvPr/>
          </p:nvSpPr>
          <p:spPr>
            <a:xfrm>
              <a:off x="1230120" y="20998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52"/>
            <p:cNvSpPr/>
            <p:nvPr/>
          </p:nvSpPr>
          <p:spPr>
            <a:xfrm>
              <a:off x="1352160" y="22172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53"/>
            <p:cNvSpPr/>
            <p:nvPr/>
          </p:nvSpPr>
          <p:spPr>
            <a:xfrm>
              <a:off x="1474560" y="23331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54"/>
            <p:cNvSpPr/>
            <p:nvPr/>
          </p:nvSpPr>
          <p:spPr>
            <a:xfrm>
              <a:off x="1596600" y="245088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55"/>
            <p:cNvSpPr/>
            <p:nvPr/>
          </p:nvSpPr>
          <p:spPr>
            <a:xfrm>
              <a:off x="1720440" y="25682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56"/>
            <p:cNvSpPr/>
            <p:nvPr/>
          </p:nvSpPr>
          <p:spPr>
            <a:xfrm>
              <a:off x="1842840" y="2685600"/>
              <a:ext cx="597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57"/>
            <p:cNvSpPr/>
            <p:nvPr/>
          </p:nvSpPr>
          <p:spPr>
            <a:xfrm>
              <a:off x="1077480" y="17474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58"/>
            <p:cNvSpPr/>
            <p:nvPr/>
          </p:nvSpPr>
          <p:spPr>
            <a:xfrm>
              <a:off x="1199880" y="186480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59"/>
            <p:cNvSpPr/>
            <p:nvPr/>
          </p:nvSpPr>
          <p:spPr>
            <a:xfrm>
              <a:off x="1321920" y="1982520"/>
              <a:ext cx="6012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60"/>
            <p:cNvSpPr/>
            <p:nvPr/>
          </p:nvSpPr>
          <p:spPr>
            <a:xfrm>
              <a:off x="1444320" y="20998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61"/>
            <p:cNvSpPr/>
            <p:nvPr/>
          </p:nvSpPr>
          <p:spPr>
            <a:xfrm>
              <a:off x="1566360" y="22172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62"/>
            <p:cNvSpPr/>
            <p:nvPr/>
          </p:nvSpPr>
          <p:spPr>
            <a:xfrm>
              <a:off x="1688760" y="23331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63"/>
            <p:cNvSpPr/>
            <p:nvPr/>
          </p:nvSpPr>
          <p:spPr>
            <a:xfrm>
              <a:off x="1811160" y="245088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64"/>
            <p:cNvSpPr/>
            <p:nvPr/>
          </p:nvSpPr>
          <p:spPr>
            <a:xfrm>
              <a:off x="1934640" y="25682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65"/>
            <p:cNvSpPr/>
            <p:nvPr/>
          </p:nvSpPr>
          <p:spPr>
            <a:xfrm>
              <a:off x="1230120" y="171900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66"/>
            <p:cNvSpPr/>
            <p:nvPr/>
          </p:nvSpPr>
          <p:spPr>
            <a:xfrm>
              <a:off x="1352160" y="18349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67"/>
            <p:cNvSpPr/>
            <p:nvPr/>
          </p:nvSpPr>
          <p:spPr>
            <a:xfrm>
              <a:off x="1474560" y="19522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68"/>
            <p:cNvSpPr/>
            <p:nvPr/>
          </p:nvSpPr>
          <p:spPr>
            <a:xfrm>
              <a:off x="1596600" y="206964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69"/>
            <p:cNvSpPr/>
            <p:nvPr/>
          </p:nvSpPr>
          <p:spPr>
            <a:xfrm>
              <a:off x="1720440" y="218700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70"/>
            <p:cNvSpPr/>
            <p:nvPr/>
          </p:nvSpPr>
          <p:spPr>
            <a:xfrm>
              <a:off x="1842840" y="2304720"/>
              <a:ext cx="597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71"/>
            <p:cNvSpPr/>
            <p:nvPr/>
          </p:nvSpPr>
          <p:spPr>
            <a:xfrm>
              <a:off x="1964880" y="24220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72"/>
            <p:cNvSpPr/>
            <p:nvPr/>
          </p:nvSpPr>
          <p:spPr>
            <a:xfrm>
              <a:off x="1444320" y="17190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73"/>
            <p:cNvSpPr/>
            <p:nvPr/>
          </p:nvSpPr>
          <p:spPr>
            <a:xfrm>
              <a:off x="1566360" y="18349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74"/>
            <p:cNvSpPr/>
            <p:nvPr/>
          </p:nvSpPr>
          <p:spPr>
            <a:xfrm>
              <a:off x="1688760" y="19522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75"/>
            <p:cNvSpPr/>
            <p:nvPr/>
          </p:nvSpPr>
          <p:spPr>
            <a:xfrm>
              <a:off x="1811160" y="206964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76"/>
            <p:cNvSpPr/>
            <p:nvPr/>
          </p:nvSpPr>
          <p:spPr>
            <a:xfrm>
              <a:off x="1934640" y="218700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77"/>
            <p:cNvSpPr/>
            <p:nvPr/>
          </p:nvSpPr>
          <p:spPr>
            <a:xfrm>
              <a:off x="1658520" y="16887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78"/>
            <p:cNvSpPr/>
            <p:nvPr/>
          </p:nvSpPr>
          <p:spPr>
            <a:xfrm>
              <a:off x="1780920" y="1806120"/>
              <a:ext cx="6156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79"/>
            <p:cNvSpPr/>
            <p:nvPr/>
          </p:nvSpPr>
          <p:spPr>
            <a:xfrm>
              <a:off x="1902960" y="192348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80"/>
            <p:cNvSpPr/>
            <p:nvPr/>
          </p:nvSpPr>
          <p:spPr>
            <a:xfrm>
              <a:off x="1902960" y="17190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Line 81"/>
            <p:cNvSpPr/>
            <p:nvPr/>
          </p:nvSpPr>
          <p:spPr>
            <a:xfrm>
              <a:off x="474480" y="2095200"/>
              <a:ext cx="9180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Line 82"/>
            <p:cNvSpPr/>
            <p:nvPr/>
          </p:nvSpPr>
          <p:spPr>
            <a:xfrm>
              <a:off x="474480" y="25729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Line 83"/>
            <p:cNvSpPr/>
            <p:nvPr/>
          </p:nvSpPr>
          <p:spPr>
            <a:xfrm>
              <a:off x="720360" y="2328480"/>
              <a:ext cx="903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84"/>
            <p:cNvSpPr/>
            <p:nvPr/>
          </p:nvSpPr>
          <p:spPr>
            <a:xfrm>
              <a:off x="964800" y="17712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85"/>
            <p:cNvSpPr/>
            <p:nvPr/>
          </p:nvSpPr>
          <p:spPr>
            <a:xfrm>
              <a:off x="964800" y="25635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86"/>
            <p:cNvSpPr/>
            <p:nvPr/>
          </p:nvSpPr>
          <p:spPr>
            <a:xfrm>
              <a:off x="1515600" y="172368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87"/>
            <p:cNvSpPr/>
            <p:nvPr/>
          </p:nvSpPr>
          <p:spPr>
            <a:xfrm>
              <a:off x="356760" y="22410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88"/>
            <p:cNvSpPr/>
            <p:nvPr/>
          </p:nvSpPr>
          <p:spPr>
            <a:xfrm>
              <a:off x="382320" y="171396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Line 89"/>
            <p:cNvSpPr/>
            <p:nvPr/>
          </p:nvSpPr>
          <p:spPr>
            <a:xfrm>
              <a:off x="1036440" y="23047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Line 90"/>
            <p:cNvSpPr/>
            <p:nvPr/>
          </p:nvSpPr>
          <p:spPr>
            <a:xfrm>
              <a:off x="810720" y="19825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Line 91"/>
            <p:cNvSpPr/>
            <p:nvPr/>
          </p:nvSpPr>
          <p:spPr>
            <a:xfrm>
              <a:off x="1444320" y="25491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92"/>
            <p:cNvSpPr/>
            <p:nvPr/>
          </p:nvSpPr>
          <p:spPr>
            <a:xfrm>
              <a:off x="1720440" y="2485800"/>
              <a:ext cx="9072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Line 93"/>
            <p:cNvSpPr/>
            <p:nvPr/>
          </p:nvSpPr>
          <p:spPr>
            <a:xfrm>
              <a:off x="1209240" y="199656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94"/>
            <p:cNvSpPr/>
            <p:nvPr/>
          </p:nvSpPr>
          <p:spPr>
            <a:xfrm>
              <a:off x="1444320" y="22111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95"/>
            <p:cNvSpPr/>
            <p:nvPr/>
          </p:nvSpPr>
          <p:spPr>
            <a:xfrm>
              <a:off x="1771200" y="196812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CustomShape 96"/>
            <p:cNvSpPr/>
            <p:nvPr/>
          </p:nvSpPr>
          <p:spPr>
            <a:xfrm>
              <a:off x="2709360" y="1634760"/>
              <a:ext cx="1898280" cy="11728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97"/>
            <p:cNvSpPr/>
            <p:nvPr/>
          </p:nvSpPr>
          <p:spPr>
            <a:xfrm>
              <a:off x="2831760" y="17521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98"/>
            <p:cNvSpPr/>
            <p:nvPr/>
          </p:nvSpPr>
          <p:spPr>
            <a:xfrm>
              <a:off x="3045960" y="17521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99"/>
            <p:cNvSpPr/>
            <p:nvPr/>
          </p:nvSpPr>
          <p:spPr>
            <a:xfrm>
              <a:off x="2801520" y="19569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100"/>
            <p:cNvSpPr/>
            <p:nvPr/>
          </p:nvSpPr>
          <p:spPr>
            <a:xfrm>
              <a:off x="2801520" y="21920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01"/>
            <p:cNvSpPr/>
            <p:nvPr/>
          </p:nvSpPr>
          <p:spPr>
            <a:xfrm>
              <a:off x="2801520" y="26316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02"/>
            <p:cNvSpPr/>
            <p:nvPr/>
          </p:nvSpPr>
          <p:spPr>
            <a:xfrm>
              <a:off x="2955600" y="1869840"/>
              <a:ext cx="597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03"/>
            <p:cNvSpPr/>
            <p:nvPr/>
          </p:nvSpPr>
          <p:spPr>
            <a:xfrm>
              <a:off x="3077640" y="198720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04"/>
            <p:cNvSpPr/>
            <p:nvPr/>
          </p:nvSpPr>
          <p:spPr>
            <a:xfrm>
              <a:off x="3200040" y="21045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05"/>
            <p:cNvSpPr/>
            <p:nvPr/>
          </p:nvSpPr>
          <p:spPr>
            <a:xfrm>
              <a:off x="3322440" y="22222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06"/>
            <p:cNvSpPr/>
            <p:nvPr/>
          </p:nvSpPr>
          <p:spPr>
            <a:xfrm>
              <a:off x="3444480" y="2339640"/>
              <a:ext cx="6156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07"/>
            <p:cNvSpPr/>
            <p:nvPr/>
          </p:nvSpPr>
          <p:spPr>
            <a:xfrm>
              <a:off x="3566880" y="24555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08"/>
            <p:cNvSpPr/>
            <p:nvPr/>
          </p:nvSpPr>
          <p:spPr>
            <a:xfrm>
              <a:off x="3688920" y="257292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09"/>
            <p:cNvSpPr/>
            <p:nvPr/>
          </p:nvSpPr>
          <p:spPr>
            <a:xfrm>
              <a:off x="3812760" y="269028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10"/>
            <p:cNvSpPr/>
            <p:nvPr/>
          </p:nvSpPr>
          <p:spPr>
            <a:xfrm>
              <a:off x="3169800" y="186984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11"/>
            <p:cNvSpPr/>
            <p:nvPr/>
          </p:nvSpPr>
          <p:spPr>
            <a:xfrm>
              <a:off x="3292200" y="198720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12"/>
            <p:cNvSpPr/>
            <p:nvPr/>
          </p:nvSpPr>
          <p:spPr>
            <a:xfrm>
              <a:off x="3414240" y="2104560"/>
              <a:ext cx="6012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13"/>
            <p:cNvSpPr/>
            <p:nvPr/>
          </p:nvSpPr>
          <p:spPr>
            <a:xfrm>
              <a:off x="3536640" y="22222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14"/>
            <p:cNvSpPr/>
            <p:nvPr/>
          </p:nvSpPr>
          <p:spPr>
            <a:xfrm>
              <a:off x="3658680" y="2339640"/>
              <a:ext cx="6156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15"/>
            <p:cNvSpPr/>
            <p:nvPr/>
          </p:nvSpPr>
          <p:spPr>
            <a:xfrm>
              <a:off x="3781080" y="24555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16"/>
            <p:cNvSpPr/>
            <p:nvPr/>
          </p:nvSpPr>
          <p:spPr>
            <a:xfrm>
              <a:off x="3903480" y="257292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17"/>
            <p:cNvSpPr/>
            <p:nvPr/>
          </p:nvSpPr>
          <p:spPr>
            <a:xfrm>
              <a:off x="4026960" y="269028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18"/>
            <p:cNvSpPr/>
            <p:nvPr/>
          </p:nvSpPr>
          <p:spPr>
            <a:xfrm>
              <a:off x="2923920" y="207432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19"/>
            <p:cNvSpPr/>
            <p:nvPr/>
          </p:nvSpPr>
          <p:spPr>
            <a:xfrm>
              <a:off x="3045960" y="21920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20"/>
            <p:cNvSpPr/>
            <p:nvPr/>
          </p:nvSpPr>
          <p:spPr>
            <a:xfrm>
              <a:off x="3169800" y="2309400"/>
              <a:ext cx="6012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21"/>
            <p:cNvSpPr/>
            <p:nvPr/>
          </p:nvSpPr>
          <p:spPr>
            <a:xfrm>
              <a:off x="3292200" y="2426760"/>
              <a:ext cx="597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22"/>
            <p:cNvSpPr/>
            <p:nvPr/>
          </p:nvSpPr>
          <p:spPr>
            <a:xfrm>
              <a:off x="3414240" y="25444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23"/>
            <p:cNvSpPr/>
            <p:nvPr/>
          </p:nvSpPr>
          <p:spPr>
            <a:xfrm>
              <a:off x="3536640" y="26618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24"/>
            <p:cNvSpPr/>
            <p:nvPr/>
          </p:nvSpPr>
          <p:spPr>
            <a:xfrm>
              <a:off x="2923920" y="23094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25"/>
            <p:cNvSpPr/>
            <p:nvPr/>
          </p:nvSpPr>
          <p:spPr>
            <a:xfrm>
              <a:off x="3045960" y="242676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26"/>
            <p:cNvSpPr/>
            <p:nvPr/>
          </p:nvSpPr>
          <p:spPr>
            <a:xfrm>
              <a:off x="3169800" y="25444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27"/>
            <p:cNvSpPr/>
            <p:nvPr/>
          </p:nvSpPr>
          <p:spPr>
            <a:xfrm>
              <a:off x="3292200" y="2661840"/>
              <a:ext cx="597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28"/>
            <p:cNvSpPr/>
            <p:nvPr/>
          </p:nvSpPr>
          <p:spPr>
            <a:xfrm>
              <a:off x="2771280" y="242676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29"/>
            <p:cNvSpPr/>
            <p:nvPr/>
          </p:nvSpPr>
          <p:spPr>
            <a:xfrm>
              <a:off x="2893680" y="254448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30"/>
            <p:cNvSpPr/>
            <p:nvPr/>
          </p:nvSpPr>
          <p:spPr>
            <a:xfrm>
              <a:off x="3015720" y="26618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31"/>
            <p:cNvSpPr/>
            <p:nvPr/>
          </p:nvSpPr>
          <p:spPr>
            <a:xfrm>
              <a:off x="3230280" y="17521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32"/>
            <p:cNvSpPr/>
            <p:nvPr/>
          </p:nvSpPr>
          <p:spPr>
            <a:xfrm>
              <a:off x="3352320" y="186984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33"/>
            <p:cNvSpPr/>
            <p:nvPr/>
          </p:nvSpPr>
          <p:spPr>
            <a:xfrm>
              <a:off x="3474720" y="19872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34"/>
            <p:cNvSpPr/>
            <p:nvPr/>
          </p:nvSpPr>
          <p:spPr>
            <a:xfrm>
              <a:off x="3598560" y="210456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35"/>
            <p:cNvSpPr/>
            <p:nvPr/>
          </p:nvSpPr>
          <p:spPr>
            <a:xfrm>
              <a:off x="3720600" y="2222280"/>
              <a:ext cx="6012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36"/>
            <p:cNvSpPr/>
            <p:nvPr/>
          </p:nvSpPr>
          <p:spPr>
            <a:xfrm>
              <a:off x="3843000" y="2339640"/>
              <a:ext cx="6012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37"/>
            <p:cNvSpPr/>
            <p:nvPr/>
          </p:nvSpPr>
          <p:spPr>
            <a:xfrm>
              <a:off x="3965040" y="24555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38"/>
            <p:cNvSpPr/>
            <p:nvPr/>
          </p:nvSpPr>
          <p:spPr>
            <a:xfrm>
              <a:off x="4087440" y="257292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39"/>
            <p:cNvSpPr/>
            <p:nvPr/>
          </p:nvSpPr>
          <p:spPr>
            <a:xfrm>
              <a:off x="4209840" y="269028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40"/>
            <p:cNvSpPr/>
            <p:nvPr/>
          </p:nvSpPr>
          <p:spPr>
            <a:xfrm>
              <a:off x="3414240" y="175212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41"/>
            <p:cNvSpPr/>
            <p:nvPr/>
          </p:nvSpPr>
          <p:spPr>
            <a:xfrm>
              <a:off x="3536640" y="18698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42"/>
            <p:cNvSpPr/>
            <p:nvPr/>
          </p:nvSpPr>
          <p:spPr>
            <a:xfrm>
              <a:off x="3658680" y="198720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43"/>
            <p:cNvSpPr/>
            <p:nvPr/>
          </p:nvSpPr>
          <p:spPr>
            <a:xfrm>
              <a:off x="3781080" y="21045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44"/>
            <p:cNvSpPr/>
            <p:nvPr/>
          </p:nvSpPr>
          <p:spPr>
            <a:xfrm>
              <a:off x="3903480" y="222228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45"/>
            <p:cNvSpPr/>
            <p:nvPr/>
          </p:nvSpPr>
          <p:spPr>
            <a:xfrm>
              <a:off x="4026960" y="2339640"/>
              <a:ext cx="6012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46"/>
            <p:cNvSpPr/>
            <p:nvPr/>
          </p:nvSpPr>
          <p:spPr>
            <a:xfrm>
              <a:off x="4149360" y="2455560"/>
              <a:ext cx="6012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47"/>
            <p:cNvSpPr/>
            <p:nvPr/>
          </p:nvSpPr>
          <p:spPr>
            <a:xfrm>
              <a:off x="4271760" y="257292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48"/>
            <p:cNvSpPr/>
            <p:nvPr/>
          </p:nvSpPr>
          <p:spPr>
            <a:xfrm>
              <a:off x="4393800" y="2690280"/>
              <a:ext cx="6156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49"/>
            <p:cNvSpPr/>
            <p:nvPr/>
          </p:nvSpPr>
          <p:spPr>
            <a:xfrm>
              <a:off x="3628800" y="175212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50"/>
            <p:cNvSpPr/>
            <p:nvPr/>
          </p:nvSpPr>
          <p:spPr>
            <a:xfrm>
              <a:off x="3750840" y="18698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51"/>
            <p:cNvSpPr/>
            <p:nvPr/>
          </p:nvSpPr>
          <p:spPr>
            <a:xfrm>
              <a:off x="3873240" y="198720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52"/>
            <p:cNvSpPr/>
            <p:nvPr/>
          </p:nvSpPr>
          <p:spPr>
            <a:xfrm>
              <a:off x="3995280" y="210456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53"/>
            <p:cNvSpPr/>
            <p:nvPr/>
          </p:nvSpPr>
          <p:spPr>
            <a:xfrm>
              <a:off x="4117680" y="22222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54"/>
            <p:cNvSpPr/>
            <p:nvPr/>
          </p:nvSpPr>
          <p:spPr>
            <a:xfrm>
              <a:off x="4241520" y="2339640"/>
              <a:ext cx="5976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55"/>
            <p:cNvSpPr/>
            <p:nvPr/>
          </p:nvSpPr>
          <p:spPr>
            <a:xfrm>
              <a:off x="4363560" y="24555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56"/>
            <p:cNvSpPr/>
            <p:nvPr/>
          </p:nvSpPr>
          <p:spPr>
            <a:xfrm>
              <a:off x="4485960" y="257292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57"/>
            <p:cNvSpPr/>
            <p:nvPr/>
          </p:nvSpPr>
          <p:spPr>
            <a:xfrm>
              <a:off x="3781080" y="172368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58"/>
            <p:cNvSpPr/>
            <p:nvPr/>
          </p:nvSpPr>
          <p:spPr>
            <a:xfrm>
              <a:off x="3903480" y="1841040"/>
              <a:ext cx="6120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59"/>
            <p:cNvSpPr/>
            <p:nvPr/>
          </p:nvSpPr>
          <p:spPr>
            <a:xfrm>
              <a:off x="4026960" y="195696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60"/>
            <p:cNvSpPr/>
            <p:nvPr/>
          </p:nvSpPr>
          <p:spPr>
            <a:xfrm>
              <a:off x="4149360" y="2074320"/>
              <a:ext cx="601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61"/>
            <p:cNvSpPr/>
            <p:nvPr/>
          </p:nvSpPr>
          <p:spPr>
            <a:xfrm>
              <a:off x="4271760" y="219204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162"/>
            <p:cNvSpPr/>
            <p:nvPr/>
          </p:nvSpPr>
          <p:spPr>
            <a:xfrm>
              <a:off x="4393800" y="2309400"/>
              <a:ext cx="615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63"/>
            <p:cNvSpPr/>
            <p:nvPr/>
          </p:nvSpPr>
          <p:spPr>
            <a:xfrm>
              <a:off x="4516200" y="242676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64"/>
            <p:cNvSpPr/>
            <p:nvPr/>
          </p:nvSpPr>
          <p:spPr>
            <a:xfrm>
              <a:off x="3995280" y="172368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165"/>
            <p:cNvSpPr/>
            <p:nvPr/>
          </p:nvSpPr>
          <p:spPr>
            <a:xfrm>
              <a:off x="4117680" y="1841040"/>
              <a:ext cx="61560" cy="568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166"/>
            <p:cNvSpPr/>
            <p:nvPr/>
          </p:nvSpPr>
          <p:spPr>
            <a:xfrm>
              <a:off x="4241520" y="195696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167"/>
            <p:cNvSpPr/>
            <p:nvPr/>
          </p:nvSpPr>
          <p:spPr>
            <a:xfrm>
              <a:off x="4363560" y="207432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68"/>
            <p:cNvSpPr/>
            <p:nvPr/>
          </p:nvSpPr>
          <p:spPr>
            <a:xfrm>
              <a:off x="4485960" y="219204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169"/>
            <p:cNvSpPr/>
            <p:nvPr/>
          </p:nvSpPr>
          <p:spPr>
            <a:xfrm>
              <a:off x="4209840" y="1693440"/>
              <a:ext cx="615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70"/>
            <p:cNvSpPr/>
            <p:nvPr/>
          </p:nvSpPr>
          <p:spPr>
            <a:xfrm>
              <a:off x="4331880" y="1810800"/>
              <a:ext cx="6156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171"/>
            <p:cNvSpPr/>
            <p:nvPr/>
          </p:nvSpPr>
          <p:spPr>
            <a:xfrm>
              <a:off x="4455720" y="192852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72"/>
            <p:cNvSpPr/>
            <p:nvPr/>
          </p:nvSpPr>
          <p:spPr>
            <a:xfrm>
              <a:off x="4455720" y="1723680"/>
              <a:ext cx="6012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0" name="Group 173"/>
            <p:cNvGrpSpPr/>
            <p:nvPr/>
          </p:nvGrpSpPr>
          <p:grpSpPr>
            <a:xfrm>
              <a:off x="2893680" y="1664640"/>
              <a:ext cx="122040" cy="117360"/>
              <a:chOff x="2893680" y="1664640"/>
              <a:chExt cx="122040" cy="117360"/>
            </a:xfrm>
          </p:grpSpPr>
          <p:sp>
            <p:nvSpPr>
              <p:cNvPr id="561" name="Line 174"/>
              <p:cNvSpPr/>
              <p:nvPr/>
            </p:nvSpPr>
            <p:spPr>
              <a:xfrm>
                <a:off x="2948040" y="16646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Line 175"/>
              <p:cNvSpPr/>
              <p:nvPr/>
            </p:nvSpPr>
            <p:spPr>
              <a:xfrm flipV="1">
                <a:off x="2893680" y="171972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3" name="Group 176"/>
            <p:cNvGrpSpPr/>
            <p:nvPr/>
          </p:nvGrpSpPr>
          <p:grpSpPr>
            <a:xfrm>
              <a:off x="3506400" y="1693080"/>
              <a:ext cx="122400" cy="117360"/>
              <a:chOff x="3506400" y="1693080"/>
              <a:chExt cx="122400" cy="117360"/>
            </a:xfrm>
          </p:grpSpPr>
          <p:sp>
            <p:nvSpPr>
              <p:cNvPr id="564" name="Line 177"/>
              <p:cNvSpPr/>
              <p:nvPr/>
            </p:nvSpPr>
            <p:spPr>
              <a:xfrm>
                <a:off x="3560760" y="16930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Line 178"/>
              <p:cNvSpPr/>
              <p:nvPr/>
            </p:nvSpPr>
            <p:spPr>
              <a:xfrm flipV="1">
                <a:off x="3506400" y="17481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6" name="Group 179"/>
            <p:cNvGrpSpPr/>
            <p:nvPr/>
          </p:nvGrpSpPr>
          <p:grpSpPr>
            <a:xfrm>
              <a:off x="3015360" y="2045880"/>
              <a:ext cx="122400" cy="117360"/>
              <a:chOff x="3015360" y="2045880"/>
              <a:chExt cx="122400" cy="117360"/>
            </a:xfrm>
          </p:grpSpPr>
          <p:sp>
            <p:nvSpPr>
              <p:cNvPr id="567" name="Line 180"/>
              <p:cNvSpPr/>
              <p:nvPr/>
            </p:nvSpPr>
            <p:spPr>
              <a:xfrm>
                <a:off x="3069720" y="20458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Line 181"/>
              <p:cNvSpPr/>
              <p:nvPr/>
            </p:nvSpPr>
            <p:spPr>
              <a:xfrm flipV="1">
                <a:off x="3015360" y="21009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9" name="Group 182"/>
            <p:cNvGrpSpPr/>
            <p:nvPr/>
          </p:nvGrpSpPr>
          <p:grpSpPr>
            <a:xfrm>
              <a:off x="2893680" y="2192040"/>
              <a:ext cx="122040" cy="117360"/>
              <a:chOff x="2893680" y="2192040"/>
              <a:chExt cx="122040" cy="117360"/>
            </a:xfrm>
          </p:grpSpPr>
          <p:sp>
            <p:nvSpPr>
              <p:cNvPr id="570" name="Line 183"/>
              <p:cNvSpPr/>
              <p:nvPr/>
            </p:nvSpPr>
            <p:spPr>
              <a:xfrm>
                <a:off x="2948040" y="21920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Line 184"/>
              <p:cNvSpPr/>
              <p:nvPr/>
            </p:nvSpPr>
            <p:spPr>
              <a:xfrm flipV="1">
                <a:off x="2893680" y="224712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2" name="Group 185"/>
            <p:cNvGrpSpPr/>
            <p:nvPr/>
          </p:nvGrpSpPr>
          <p:grpSpPr>
            <a:xfrm>
              <a:off x="3009600" y="2544480"/>
              <a:ext cx="122040" cy="117360"/>
              <a:chOff x="3009600" y="2544480"/>
              <a:chExt cx="122040" cy="117360"/>
            </a:xfrm>
          </p:grpSpPr>
          <p:sp>
            <p:nvSpPr>
              <p:cNvPr id="573" name="Line 186"/>
              <p:cNvSpPr/>
              <p:nvPr/>
            </p:nvSpPr>
            <p:spPr>
              <a:xfrm>
                <a:off x="3063960" y="25444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Line 187"/>
              <p:cNvSpPr/>
              <p:nvPr/>
            </p:nvSpPr>
            <p:spPr>
              <a:xfrm flipV="1">
                <a:off x="3009600" y="25995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5" name="Group 188"/>
            <p:cNvGrpSpPr/>
            <p:nvPr/>
          </p:nvGrpSpPr>
          <p:grpSpPr>
            <a:xfrm>
              <a:off x="4057200" y="1664640"/>
              <a:ext cx="122400" cy="117360"/>
              <a:chOff x="4057200" y="1664640"/>
              <a:chExt cx="122400" cy="117360"/>
            </a:xfrm>
          </p:grpSpPr>
          <p:sp>
            <p:nvSpPr>
              <p:cNvPr id="576" name="Line 189"/>
              <p:cNvSpPr/>
              <p:nvPr/>
            </p:nvSpPr>
            <p:spPr>
              <a:xfrm>
                <a:off x="4111560" y="16646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" name="Line 190"/>
              <p:cNvSpPr/>
              <p:nvPr/>
            </p:nvSpPr>
            <p:spPr>
              <a:xfrm flipV="1">
                <a:off x="4057200" y="17197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8" name="Group 191"/>
            <p:cNvGrpSpPr/>
            <p:nvPr/>
          </p:nvGrpSpPr>
          <p:grpSpPr>
            <a:xfrm>
              <a:off x="4331880" y="1898280"/>
              <a:ext cx="123840" cy="117360"/>
              <a:chOff x="4331880" y="1898280"/>
              <a:chExt cx="123840" cy="117360"/>
            </a:xfrm>
          </p:grpSpPr>
          <p:sp>
            <p:nvSpPr>
              <p:cNvPr id="579" name="Line 192"/>
              <p:cNvSpPr/>
              <p:nvPr/>
            </p:nvSpPr>
            <p:spPr>
              <a:xfrm>
                <a:off x="4386960" y="1898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0" name="Line 193"/>
              <p:cNvSpPr/>
              <p:nvPr/>
            </p:nvSpPr>
            <p:spPr>
              <a:xfrm flipV="1">
                <a:off x="4331880" y="195336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1" name="Group 194"/>
            <p:cNvGrpSpPr/>
            <p:nvPr/>
          </p:nvGrpSpPr>
          <p:grpSpPr>
            <a:xfrm>
              <a:off x="4241520" y="2396520"/>
              <a:ext cx="122040" cy="117360"/>
              <a:chOff x="4241520" y="2396520"/>
              <a:chExt cx="122040" cy="117360"/>
            </a:xfrm>
          </p:grpSpPr>
          <p:sp>
            <p:nvSpPr>
              <p:cNvPr id="582" name="Line 195"/>
              <p:cNvSpPr/>
              <p:nvPr/>
            </p:nvSpPr>
            <p:spPr>
              <a:xfrm>
                <a:off x="4295880" y="239652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Line 196"/>
              <p:cNvSpPr/>
              <p:nvPr/>
            </p:nvSpPr>
            <p:spPr>
              <a:xfrm flipV="1">
                <a:off x="4241520" y="245160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4" name="Group 197"/>
            <p:cNvGrpSpPr/>
            <p:nvPr/>
          </p:nvGrpSpPr>
          <p:grpSpPr>
            <a:xfrm>
              <a:off x="4026960" y="2455200"/>
              <a:ext cx="122400" cy="117360"/>
              <a:chOff x="4026960" y="2455200"/>
              <a:chExt cx="122400" cy="117360"/>
            </a:xfrm>
          </p:grpSpPr>
          <p:sp>
            <p:nvSpPr>
              <p:cNvPr id="585" name="Line 198"/>
              <p:cNvSpPr/>
              <p:nvPr/>
            </p:nvSpPr>
            <p:spPr>
              <a:xfrm>
                <a:off x="4081320" y="24552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Line 199"/>
              <p:cNvSpPr/>
              <p:nvPr/>
            </p:nvSpPr>
            <p:spPr>
              <a:xfrm flipV="1">
                <a:off x="4026960" y="251028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7" name="Group 200"/>
            <p:cNvGrpSpPr/>
            <p:nvPr/>
          </p:nvGrpSpPr>
          <p:grpSpPr>
            <a:xfrm>
              <a:off x="3499560" y="2511000"/>
              <a:ext cx="122400" cy="117360"/>
              <a:chOff x="3499560" y="2511000"/>
              <a:chExt cx="122400" cy="117360"/>
            </a:xfrm>
          </p:grpSpPr>
          <p:sp>
            <p:nvSpPr>
              <p:cNvPr id="588" name="Line 201"/>
              <p:cNvSpPr/>
              <p:nvPr/>
            </p:nvSpPr>
            <p:spPr>
              <a:xfrm>
                <a:off x="3553920" y="25110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Line 202"/>
              <p:cNvSpPr/>
              <p:nvPr/>
            </p:nvSpPr>
            <p:spPr>
              <a:xfrm flipV="1">
                <a:off x="3499560" y="256608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0" name="Group 203"/>
            <p:cNvGrpSpPr/>
            <p:nvPr/>
          </p:nvGrpSpPr>
          <p:grpSpPr>
            <a:xfrm>
              <a:off x="3598560" y="2222280"/>
              <a:ext cx="122040" cy="117360"/>
              <a:chOff x="3598560" y="2222280"/>
              <a:chExt cx="122040" cy="117360"/>
            </a:xfrm>
          </p:grpSpPr>
          <p:sp>
            <p:nvSpPr>
              <p:cNvPr id="591" name="Line 204"/>
              <p:cNvSpPr/>
              <p:nvPr/>
            </p:nvSpPr>
            <p:spPr>
              <a:xfrm>
                <a:off x="3652920" y="2222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" name="Line 205"/>
              <p:cNvSpPr/>
              <p:nvPr/>
            </p:nvSpPr>
            <p:spPr>
              <a:xfrm flipV="1">
                <a:off x="3598560" y="22773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3" name="Group 206"/>
            <p:cNvGrpSpPr/>
            <p:nvPr/>
          </p:nvGrpSpPr>
          <p:grpSpPr>
            <a:xfrm>
              <a:off x="3260520" y="2309400"/>
              <a:ext cx="123840" cy="117360"/>
              <a:chOff x="3260520" y="2309400"/>
              <a:chExt cx="123840" cy="117360"/>
            </a:xfrm>
          </p:grpSpPr>
          <p:sp>
            <p:nvSpPr>
              <p:cNvPr id="594" name="Line 207"/>
              <p:cNvSpPr/>
              <p:nvPr/>
            </p:nvSpPr>
            <p:spPr>
              <a:xfrm>
                <a:off x="3315600" y="23094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Line 208"/>
              <p:cNvSpPr/>
              <p:nvPr/>
            </p:nvSpPr>
            <p:spPr>
              <a:xfrm flipV="1">
                <a:off x="3260520" y="236448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6" name="Group 209"/>
            <p:cNvGrpSpPr/>
            <p:nvPr/>
          </p:nvGrpSpPr>
          <p:grpSpPr>
            <a:xfrm>
              <a:off x="3750840" y="1956960"/>
              <a:ext cx="122400" cy="117360"/>
              <a:chOff x="3750840" y="1956960"/>
              <a:chExt cx="122400" cy="117360"/>
            </a:xfrm>
          </p:grpSpPr>
          <p:sp>
            <p:nvSpPr>
              <p:cNvPr id="597" name="Line 210"/>
              <p:cNvSpPr/>
              <p:nvPr/>
            </p:nvSpPr>
            <p:spPr>
              <a:xfrm>
                <a:off x="380520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Line 211"/>
              <p:cNvSpPr/>
              <p:nvPr/>
            </p:nvSpPr>
            <p:spPr>
              <a:xfrm flipV="1">
                <a:off x="3750840" y="201204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9" name="Group 212"/>
            <p:cNvGrpSpPr/>
            <p:nvPr/>
          </p:nvGrpSpPr>
          <p:grpSpPr>
            <a:xfrm>
              <a:off x="3377880" y="1956960"/>
              <a:ext cx="122040" cy="117360"/>
              <a:chOff x="3377880" y="1956960"/>
              <a:chExt cx="122040" cy="117360"/>
            </a:xfrm>
          </p:grpSpPr>
          <p:sp>
            <p:nvSpPr>
              <p:cNvPr id="600" name="Line 213"/>
              <p:cNvSpPr/>
              <p:nvPr/>
            </p:nvSpPr>
            <p:spPr>
              <a:xfrm>
                <a:off x="343224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Line 214"/>
              <p:cNvSpPr/>
              <p:nvPr/>
            </p:nvSpPr>
            <p:spPr>
              <a:xfrm flipV="1">
                <a:off x="3377880" y="201204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2" name="Group 215"/>
            <p:cNvGrpSpPr/>
            <p:nvPr/>
          </p:nvGrpSpPr>
          <p:grpSpPr>
            <a:xfrm>
              <a:off x="3965040" y="2163240"/>
              <a:ext cx="122400" cy="117720"/>
              <a:chOff x="3965040" y="2163240"/>
              <a:chExt cx="122400" cy="117720"/>
            </a:xfrm>
          </p:grpSpPr>
          <p:sp>
            <p:nvSpPr>
              <p:cNvPr id="603" name="Line 216"/>
              <p:cNvSpPr/>
              <p:nvPr/>
            </p:nvSpPr>
            <p:spPr>
              <a:xfrm>
                <a:off x="4019400" y="2163240"/>
                <a:ext cx="2520" cy="11772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4" name="Line 217"/>
              <p:cNvSpPr/>
              <p:nvPr/>
            </p:nvSpPr>
            <p:spPr>
              <a:xfrm flipV="1">
                <a:off x="3965040" y="22183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5" name="CustomShape 218"/>
            <p:cNvSpPr/>
            <p:nvPr/>
          </p:nvSpPr>
          <p:spPr>
            <a:xfrm>
              <a:off x="2057040" y="2163240"/>
              <a:ext cx="244080" cy="176040"/>
            </a:xfrm>
            <a:custGeom>
              <a:avLst/>
              <a:gdLst/>
              <a:ahLst/>
              <a:rect l="l" t="t" r="r" b="b"/>
              <a:pathLst>
                <a:path w="680" h="492">
                  <a:moveTo>
                    <a:pt x="0" y="122"/>
                  </a:moveTo>
                  <a:lnTo>
                    <a:pt x="509" y="122"/>
                  </a:lnTo>
                  <a:lnTo>
                    <a:pt x="509" y="0"/>
                  </a:lnTo>
                  <a:lnTo>
                    <a:pt x="679" y="245"/>
                  </a:lnTo>
                  <a:lnTo>
                    <a:pt x="509" y="491"/>
                  </a:lnTo>
                  <a:lnTo>
                    <a:pt x="509" y="368"/>
                  </a:lnTo>
                  <a:lnTo>
                    <a:pt x="0" y="368"/>
                  </a:lnTo>
                  <a:lnTo>
                    <a:pt x="0" y="122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CustomShape 219"/>
            <p:cNvSpPr/>
            <p:nvPr/>
          </p:nvSpPr>
          <p:spPr>
            <a:xfrm rot="10800000">
              <a:off x="2403000" y="2153880"/>
              <a:ext cx="306000" cy="174240"/>
            </a:xfrm>
            <a:custGeom>
              <a:avLst/>
              <a:gdLst/>
              <a:ahLst/>
              <a:rect l="l" t="t" r="r" b="b"/>
              <a:pathLst>
                <a:path w="852" h="487">
                  <a:moveTo>
                    <a:pt x="0" y="121"/>
                  </a:moveTo>
                  <a:lnTo>
                    <a:pt x="639" y="121"/>
                  </a:lnTo>
                  <a:lnTo>
                    <a:pt x="639" y="0"/>
                  </a:lnTo>
                  <a:lnTo>
                    <a:pt x="851" y="243"/>
                  </a:lnTo>
                  <a:lnTo>
                    <a:pt x="639" y="486"/>
                  </a:lnTo>
                  <a:lnTo>
                    <a:pt x="639" y="364"/>
                  </a:lnTo>
                  <a:lnTo>
                    <a:pt x="0" y="364"/>
                  </a:lnTo>
                  <a:lnTo>
                    <a:pt x="0" y="121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220"/>
            <p:cNvSpPr/>
            <p:nvPr/>
          </p:nvSpPr>
          <p:spPr>
            <a:xfrm>
              <a:off x="410760" y="1256760"/>
              <a:ext cx="12459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-type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08" name="CustomShape 221"/>
            <p:cNvSpPr/>
            <p:nvPr/>
          </p:nvSpPr>
          <p:spPr>
            <a:xfrm>
              <a:off x="3024000" y="1256760"/>
              <a:ext cx="12474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-type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609" name="CustomShape 222"/>
          <p:cNvSpPr/>
          <p:nvPr/>
        </p:nvSpPr>
        <p:spPr>
          <a:xfrm>
            <a:off x="5004000" y="1592280"/>
            <a:ext cx="1910880" cy="12153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23"/>
          <p:cNvSpPr/>
          <p:nvPr/>
        </p:nvSpPr>
        <p:spPr>
          <a:xfrm>
            <a:off x="512784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24"/>
          <p:cNvSpPr/>
          <p:nvPr/>
        </p:nvSpPr>
        <p:spPr>
          <a:xfrm>
            <a:off x="534384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25"/>
          <p:cNvSpPr/>
          <p:nvPr/>
        </p:nvSpPr>
        <p:spPr>
          <a:xfrm>
            <a:off x="5096160" y="192564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26"/>
          <p:cNvSpPr/>
          <p:nvPr/>
        </p:nvSpPr>
        <p:spPr>
          <a:xfrm>
            <a:off x="509616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27"/>
          <p:cNvSpPr/>
          <p:nvPr/>
        </p:nvSpPr>
        <p:spPr>
          <a:xfrm>
            <a:off x="5096160" y="26254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8"/>
          <p:cNvSpPr/>
          <p:nvPr/>
        </p:nvSpPr>
        <p:spPr>
          <a:xfrm>
            <a:off x="5251680" y="1834920"/>
            <a:ext cx="601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29"/>
          <p:cNvSpPr/>
          <p:nvPr/>
        </p:nvSpPr>
        <p:spPr>
          <a:xfrm>
            <a:off x="537408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30"/>
          <p:cNvSpPr/>
          <p:nvPr/>
        </p:nvSpPr>
        <p:spPr>
          <a:xfrm>
            <a:off x="549792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31"/>
          <p:cNvSpPr/>
          <p:nvPr/>
        </p:nvSpPr>
        <p:spPr>
          <a:xfrm>
            <a:off x="5621760" y="220032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32"/>
          <p:cNvSpPr/>
          <p:nvPr/>
        </p:nvSpPr>
        <p:spPr>
          <a:xfrm>
            <a:off x="5743800" y="232236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33"/>
          <p:cNvSpPr/>
          <p:nvPr/>
        </p:nvSpPr>
        <p:spPr>
          <a:xfrm>
            <a:off x="586620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34"/>
          <p:cNvSpPr/>
          <p:nvPr/>
        </p:nvSpPr>
        <p:spPr>
          <a:xfrm>
            <a:off x="5990040" y="2565360"/>
            <a:ext cx="615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35"/>
          <p:cNvSpPr/>
          <p:nvPr/>
        </p:nvSpPr>
        <p:spPr>
          <a:xfrm>
            <a:off x="6113880" y="268740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36"/>
          <p:cNvSpPr/>
          <p:nvPr/>
        </p:nvSpPr>
        <p:spPr>
          <a:xfrm>
            <a:off x="5467680" y="183492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37"/>
          <p:cNvSpPr/>
          <p:nvPr/>
        </p:nvSpPr>
        <p:spPr>
          <a:xfrm>
            <a:off x="558972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38"/>
          <p:cNvSpPr/>
          <p:nvPr/>
        </p:nvSpPr>
        <p:spPr>
          <a:xfrm>
            <a:off x="5712120" y="2077920"/>
            <a:ext cx="61560" cy="615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39"/>
          <p:cNvSpPr/>
          <p:nvPr/>
        </p:nvSpPr>
        <p:spPr>
          <a:xfrm>
            <a:off x="583596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40"/>
          <p:cNvSpPr/>
          <p:nvPr/>
        </p:nvSpPr>
        <p:spPr>
          <a:xfrm>
            <a:off x="5959800" y="232236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241"/>
          <p:cNvSpPr/>
          <p:nvPr/>
        </p:nvSpPr>
        <p:spPr>
          <a:xfrm>
            <a:off x="608184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42"/>
          <p:cNvSpPr/>
          <p:nvPr/>
        </p:nvSpPr>
        <p:spPr>
          <a:xfrm>
            <a:off x="620568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43"/>
          <p:cNvSpPr/>
          <p:nvPr/>
        </p:nvSpPr>
        <p:spPr>
          <a:xfrm>
            <a:off x="6329520" y="268740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44"/>
          <p:cNvSpPr/>
          <p:nvPr/>
        </p:nvSpPr>
        <p:spPr>
          <a:xfrm>
            <a:off x="5220000" y="204768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245"/>
          <p:cNvSpPr/>
          <p:nvPr/>
        </p:nvSpPr>
        <p:spPr>
          <a:xfrm>
            <a:off x="534384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6"/>
          <p:cNvSpPr/>
          <p:nvPr/>
        </p:nvSpPr>
        <p:spPr>
          <a:xfrm>
            <a:off x="5467680" y="2290680"/>
            <a:ext cx="59760" cy="615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47"/>
          <p:cNvSpPr/>
          <p:nvPr/>
        </p:nvSpPr>
        <p:spPr>
          <a:xfrm>
            <a:off x="558972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48"/>
          <p:cNvSpPr/>
          <p:nvPr/>
        </p:nvSpPr>
        <p:spPr>
          <a:xfrm>
            <a:off x="5712120" y="25351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49"/>
          <p:cNvSpPr/>
          <p:nvPr/>
        </p:nvSpPr>
        <p:spPr>
          <a:xfrm>
            <a:off x="5835960" y="26557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50"/>
          <p:cNvSpPr/>
          <p:nvPr/>
        </p:nvSpPr>
        <p:spPr>
          <a:xfrm>
            <a:off x="5220000" y="22906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251"/>
          <p:cNvSpPr/>
          <p:nvPr/>
        </p:nvSpPr>
        <p:spPr>
          <a:xfrm>
            <a:off x="534384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52"/>
          <p:cNvSpPr/>
          <p:nvPr/>
        </p:nvSpPr>
        <p:spPr>
          <a:xfrm>
            <a:off x="5467680" y="253512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53"/>
          <p:cNvSpPr/>
          <p:nvPr/>
        </p:nvSpPr>
        <p:spPr>
          <a:xfrm>
            <a:off x="5589720" y="2655720"/>
            <a:ext cx="61560" cy="615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54"/>
          <p:cNvSpPr/>
          <p:nvPr/>
        </p:nvSpPr>
        <p:spPr>
          <a:xfrm>
            <a:off x="506592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55"/>
          <p:cNvSpPr/>
          <p:nvPr/>
        </p:nvSpPr>
        <p:spPr>
          <a:xfrm>
            <a:off x="5189760" y="2535120"/>
            <a:ext cx="6156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56"/>
          <p:cNvSpPr/>
          <p:nvPr/>
        </p:nvSpPr>
        <p:spPr>
          <a:xfrm>
            <a:off x="5312160" y="26557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57"/>
          <p:cNvSpPr/>
          <p:nvPr/>
        </p:nvSpPr>
        <p:spPr>
          <a:xfrm>
            <a:off x="552780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58"/>
          <p:cNvSpPr/>
          <p:nvPr/>
        </p:nvSpPr>
        <p:spPr>
          <a:xfrm>
            <a:off x="5651640" y="1834920"/>
            <a:ext cx="601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59"/>
          <p:cNvSpPr/>
          <p:nvPr/>
        </p:nvSpPr>
        <p:spPr>
          <a:xfrm>
            <a:off x="577404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60"/>
          <p:cNvSpPr/>
          <p:nvPr/>
        </p:nvSpPr>
        <p:spPr>
          <a:xfrm>
            <a:off x="589788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61"/>
          <p:cNvSpPr/>
          <p:nvPr/>
        </p:nvSpPr>
        <p:spPr>
          <a:xfrm>
            <a:off x="6019920" y="2200320"/>
            <a:ext cx="615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62"/>
          <p:cNvSpPr/>
          <p:nvPr/>
        </p:nvSpPr>
        <p:spPr>
          <a:xfrm>
            <a:off x="614376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63"/>
          <p:cNvSpPr/>
          <p:nvPr/>
        </p:nvSpPr>
        <p:spPr>
          <a:xfrm>
            <a:off x="626760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64"/>
          <p:cNvSpPr/>
          <p:nvPr/>
        </p:nvSpPr>
        <p:spPr>
          <a:xfrm>
            <a:off x="639144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65"/>
          <p:cNvSpPr/>
          <p:nvPr/>
        </p:nvSpPr>
        <p:spPr>
          <a:xfrm>
            <a:off x="6513840" y="268740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66"/>
          <p:cNvSpPr/>
          <p:nvPr/>
        </p:nvSpPr>
        <p:spPr>
          <a:xfrm>
            <a:off x="571212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67"/>
          <p:cNvSpPr/>
          <p:nvPr/>
        </p:nvSpPr>
        <p:spPr>
          <a:xfrm>
            <a:off x="5835960" y="18349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68"/>
          <p:cNvSpPr/>
          <p:nvPr/>
        </p:nvSpPr>
        <p:spPr>
          <a:xfrm>
            <a:off x="5959800" y="195732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69"/>
          <p:cNvSpPr/>
          <p:nvPr/>
        </p:nvSpPr>
        <p:spPr>
          <a:xfrm>
            <a:off x="608184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70"/>
          <p:cNvSpPr/>
          <p:nvPr/>
        </p:nvSpPr>
        <p:spPr>
          <a:xfrm>
            <a:off x="620568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71"/>
          <p:cNvSpPr/>
          <p:nvPr/>
        </p:nvSpPr>
        <p:spPr>
          <a:xfrm>
            <a:off x="632952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72"/>
          <p:cNvSpPr/>
          <p:nvPr/>
        </p:nvSpPr>
        <p:spPr>
          <a:xfrm>
            <a:off x="6453360" y="2442960"/>
            <a:ext cx="60120" cy="615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73"/>
          <p:cNvSpPr/>
          <p:nvPr/>
        </p:nvSpPr>
        <p:spPr>
          <a:xfrm>
            <a:off x="657576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74"/>
          <p:cNvSpPr/>
          <p:nvPr/>
        </p:nvSpPr>
        <p:spPr>
          <a:xfrm>
            <a:off x="6699600" y="2687400"/>
            <a:ext cx="6156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75"/>
          <p:cNvSpPr/>
          <p:nvPr/>
        </p:nvSpPr>
        <p:spPr>
          <a:xfrm>
            <a:off x="592812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76"/>
          <p:cNvSpPr/>
          <p:nvPr/>
        </p:nvSpPr>
        <p:spPr>
          <a:xfrm>
            <a:off x="6051960" y="18349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77"/>
          <p:cNvSpPr/>
          <p:nvPr/>
        </p:nvSpPr>
        <p:spPr>
          <a:xfrm>
            <a:off x="6175800" y="1957320"/>
            <a:ext cx="6120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78"/>
          <p:cNvSpPr/>
          <p:nvPr/>
        </p:nvSpPr>
        <p:spPr>
          <a:xfrm>
            <a:off x="629784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79"/>
          <p:cNvSpPr/>
          <p:nvPr/>
        </p:nvSpPr>
        <p:spPr>
          <a:xfrm>
            <a:off x="642168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80"/>
          <p:cNvSpPr/>
          <p:nvPr/>
        </p:nvSpPr>
        <p:spPr>
          <a:xfrm>
            <a:off x="654552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81"/>
          <p:cNvSpPr/>
          <p:nvPr/>
        </p:nvSpPr>
        <p:spPr>
          <a:xfrm>
            <a:off x="666936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82"/>
          <p:cNvSpPr/>
          <p:nvPr/>
        </p:nvSpPr>
        <p:spPr>
          <a:xfrm>
            <a:off x="679140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83"/>
          <p:cNvSpPr/>
          <p:nvPr/>
        </p:nvSpPr>
        <p:spPr>
          <a:xfrm>
            <a:off x="6081840" y="1682640"/>
            <a:ext cx="6156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84"/>
          <p:cNvSpPr/>
          <p:nvPr/>
        </p:nvSpPr>
        <p:spPr>
          <a:xfrm>
            <a:off x="6205680" y="180504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85"/>
          <p:cNvSpPr/>
          <p:nvPr/>
        </p:nvSpPr>
        <p:spPr>
          <a:xfrm>
            <a:off x="6329520" y="192564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6"/>
          <p:cNvSpPr/>
          <p:nvPr/>
        </p:nvSpPr>
        <p:spPr>
          <a:xfrm>
            <a:off x="6453360" y="2047680"/>
            <a:ext cx="601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87"/>
          <p:cNvSpPr/>
          <p:nvPr/>
        </p:nvSpPr>
        <p:spPr>
          <a:xfrm>
            <a:off x="657576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88"/>
          <p:cNvSpPr/>
          <p:nvPr/>
        </p:nvSpPr>
        <p:spPr>
          <a:xfrm>
            <a:off x="6699600" y="2290680"/>
            <a:ext cx="61560" cy="615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89"/>
          <p:cNvSpPr/>
          <p:nvPr/>
        </p:nvSpPr>
        <p:spPr>
          <a:xfrm>
            <a:off x="682344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90"/>
          <p:cNvSpPr/>
          <p:nvPr/>
        </p:nvSpPr>
        <p:spPr>
          <a:xfrm>
            <a:off x="6297840" y="168264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91"/>
          <p:cNvSpPr/>
          <p:nvPr/>
        </p:nvSpPr>
        <p:spPr>
          <a:xfrm>
            <a:off x="6421680" y="180504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92"/>
          <p:cNvSpPr/>
          <p:nvPr/>
        </p:nvSpPr>
        <p:spPr>
          <a:xfrm>
            <a:off x="6545520" y="192564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93"/>
          <p:cNvSpPr/>
          <p:nvPr/>
        </p:nvSpPr>
        <p:spPr>
          <a:xfrm>
            <a:off x="6669360" y="204768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94"/>
          <p:cNvSpPr/>
          <p:nvPr/>
        </p:nvSpPr>
        <p:spPr>
          <a:xfrm>
            <a:off x="679140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95"/>
          <p:cNvSpPr/>
          <p:nvPr/>
        </p:nvSpPr>
        <p:spPr>
          <a:xfrm>
            <a:off x="6513840" y="165240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96"/>
          <p:cNvSpPr/>
          <p:nvPr/>
        </p:nvSpPr>
        <p:spPr>
          <a:xfrm>
            <a:off x="6637680" y="1774800"/>
            <a:ext cx="615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97"/>
          <p:cNvSpPr/>
          <p:nvPr/>
        </p:nvSpPr>
        <p:spPr>
          <a:xfrm>
            <a:off x="6761520" y="189540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98"/>
          <p:cNvSpPr/>
          <p:nvPr/>
        </p:nvSpPr>
        <p:spPr>
          <a:xfrm>
            <a:off x="6761520" y="168264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Line 299"/>
          <p:cNvSpPr/>
          <p:nvPr/>
        </p:nvSpPr>
        <p:spPr>
          <a:xfrm>
            <a:off x="5321520" y="20732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300"/>
          <p:cNvSpPr/>
          <p:nvPr/>
        </p:nvSpPr>
        <p:spPr>
          <a:xfrm>
            <a:off x="5321520" y="25700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Line 301"/>
          <p:cNvSpPr/>
          <p:nvPr/>
        </p:nvSpPr>
        <p:spPr>
          <a:xfrm>
            <a:off x="5569200" y="231588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302"/>
          <p:cNvSpPr/>
          <p:nvPr/>
        </p:nvSpPr>
        <p:spPr>
          <a:xfrm>
            <a:off x="5815440" y="17380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Line 303"/>
          <p:cNvSpPr/>
          <p:nvPr/>
        </p:nvSpPr>
        <p:spPr>
          <a:xfrm>
            <a:off x="5815440" y="256068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304"/>
          <p:cNvSpPr/>
          <p:nvPr/>
        </p:nvSpPr>
        <p:spPr>
          <a:xfrm>
            <a:off x="5204160" y="222552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Line 305"/>
          <p:cNvSpPr/>
          <p:nvPr/>
        </p:nvSpPr>
        <p:spPr>
          <a:xfrm>
            <a:off x="5229360" y="1677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Line 306"/>
          <p:cNvSpPr/>
          <p:nvPr/>
        </p:nvSpPr>
        <p:spPr>
          <a:xfrm>
            <a:off x="5888160" y="229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307"/>
          <p:cNvSpPr/>
          <p:nvPr/>
        </p:nvSpPr>
        <p:spPr>
          <a:xfrm>
            <a:off x="5661360" y="19573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308"/>
          <p:cNvSpPr/>
          <p:nvPr/>
        </p:nvSpPr>
        <p:spPr>
          <a:xfrm>
            <a:off x="6062760" y="19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309"/>
          <p:cNvSpPr/>
          <p:nvPr/>
        </p:nvSpPr>
        <p:spPr>
          <a:xfrm>
            <a:off x="6297840" y="21952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310"/>
          <p:cNvSpPr/>
          <p:nvPr/>
        </p:nvSpPr>
        <p:spPr>
          <a:xfrm>
            <a:off x="6915240" y="1592280"/>
            <a:ext cx="1909440" cy="12153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11"/>
          <p:cNvSpPr/>
          <p:nvPr/>
        </p:nvSpPr>
        <p:spPr>
          <a:xfrm>
            <a:off x="703764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312"/>
          <p:cNvSpPr/>
          <p:nvPr/>
        </p:nvSpPr>
        <p:spPr>
          <a:xfrm>
            <a:off x="725364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313"/>
          <p:cNvSpPr/>
          <p:nvPr/>
        </p:nvSpPr>
        <p:spPr>
          <a:xfrm>
            <a:off x="7005960" y="192564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314"/>
          <p:cNvSpPr/>
          <p:nvPr/>
        </p:nvSpPr>
        <p:spPr>
          <a:xfrm>
            <a:off x="700596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315"/>
          <p:cNvSpPr/>
          <p:nvPr/>
        </p:nvSpPr>
        <p:spPr>
          <a:xfrm>
            <a:off x="7005960" y="26254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16"/>
          <p:cNvSpPr/>
          <p:nvPr/>
        </p:nvSpPr>
        <p:spPr>
          <a:xfrm>
            <a:off x="7161480" y="183492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317"/>
          <p:cNvSpPr/>
          <p:nvPr/>
        </p:nvSpPr>
        <p:spPr>
          <a:xfrm>
            <a:off x="7283880" y="19573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318"/>
          <p:cNvSpPr/>
          <p:nvPr/>
        </p:nvSpPr>
        <p:spPr>
          <a:xfrm>
            <a:off x="740736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19"/>
          <p:cNvSpPr/>
          <p:nvPr/>
        </p:nvSpPr>
        <p:spPr>
          <a:xfrm>
            <a:off x="753120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20"/>
          <p:cNvSpPr/>
          <p:nvPr/>
        </p:nvSpPr>
        <p:spPr>
          <a:xfrm>
            <a:off x="765504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21"/>
          <p:cNvSpPr/>
          <p:nvPr/>
        </p:nvSpPr>
        <p:spPr>
          <a:xfrm>
            <a:off x="777744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22"/>
          <p:cNvSpPr/>
          <p:nvPr/>
        </p:nvSpPr>
        <p:spPr>
          <a:xfrm>
            <a:off x="7901280" y="2565360"/>
            <a:ext cx="6156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23"/>
          <p:cNvSpPr/>
          <p:nvPr/>
        </p:nvSpPr>
        <p:spPr>
          <a:xfrm>
            <a:off x="8025120" y="268740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24"/>
          <p:cNvSpPr/>
          <p:nvPr/>
        </p:nvSpPr>
        <p:spPr>
          <a:xfrm>
            <a:off x="7377480" y="18349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25"/>
          <p:cNvSpPr/>
          <p:nvPr/>
        </p:nvSpPr>
        <p:spPr>
          <a:xfrm>
            <a:off x="749952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26"/>
          <p:cNvSpPr/>
          <p:nvPr/>
        </p:nvSpPr>
        <p:spPr>
          <a:xfrm>
            <a:off x="7623360" y="2077920"/>
            <a:ext cx="61560" cy="615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27"/>
          <p:cNvSpPr/>
          <p:nvPr/>
        </p:nvSpPr>
        <p:spPr>
          <a:xfrm>
            <a:off x="774720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28"/>
          <p:cNvSpPr/>
          <p:nvPr/>
        </p:nvSpPr>
        <p:spPr>
          <a:xfrm>
            <a:off x="787104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29"/>
          <p:cNvSpPr/>
          <p:nvPr/>
        </p:nvSpPr>
        <p:spPr>
          <a:xfrm>
            <a:off x="799344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30"/>
          <p:cNvSpPr/>
          <p:nvPr/>
        </p:nvSpPr>
        <p:spPr>
          <a:xfrm>
            <a:off x="811728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31"/>
          <p:cNvSpPr/>
          <p:nvPr/>
        </p:nvSpPr>
        <p:spPr>
          <a:xfrm>
            <a:off x="8241120" y="268740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32"/>
          <p:cNvSpPr/>
          <p:nvPr/>
        </p:nvSpPr>
        <p:spPr>
          <a:xfrm>
            <a:off x="7129800" y="204768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33"/>
          <p:cNvSpPr/>
          <p:nvPr/>
        </p:nvSpPr>
        <p:spPr>
          <a:xfrm>
            <a:off x="725364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34"/>
          <p:cNvSpPr/>
          <p:nvPr/>
        </p:nvSpPr>
        <p:spPr>
          <a:xfrm>
            <a:off x="7377480" y="2290680"/>
            <a:ext cx="61560" cy="615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35"/>
          <p:cNvSpPr/>
          <p:nvPr/>
        </p:nvSpPr>
        <p:spPr>
          <a:xfrm>
            <a:off x="749952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36"/>
          <p:cNvSpPr/>
          <p:nvPr/>
        </p:nvSpPr>
        <p:spPr>
          <a:xfrm>
            <a:off x="7623360" y="25351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37"/>
          <p:cNvSpPr/>
          <p:nvPr/>
        </p:nvSpPr>
        <p:spPr>
          <a:xfrm>
            <a:off x="7747200" y="26557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38"/>
          <p:cNvSpPr/>
          <p:nvPr/>
        </p:nvSpPr>
        <p:spPr>
          <a:xfrm>
            <a:off x="7129800" y="22906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339"/>
          <p:cNvSpPr/>
          <p:nvPr/>
        </p:nvSpPr>
        <p:spPr>
          <a:xfrm>
            <a:off x="725364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340"/>
          <p:cNvSpPr/>
          <p:nvPr/>
        </p:nvSpPr>
        <p:spPr>
          <a:xfrm>
            <a:off x="7377480" y="25351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341"/>
          <p:cNvSpPr/>
          <p:nvPr/>
        </p:nvSpPr>
        <p:spPr>
          <a:xfrm>
            <a:off x="7499520" y="2655720"/>
            <a:ext cx="61560" cy="615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42"/>
          <p:cNvSpPr/>
          <p:nvPr/>
        </p:nvSpPr>
        <p:spPr>
          <a:xfrm>
            <a:off x="6977160" y="241272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43"/>
          <p:cNvSpPr/>
          <p:nvPr/>
        </p:nvSpPr>
        <p:spPr>
          <a:xfrm>
            <a:off x="7099560" y="253512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344"/>
          <p:cNvSpPr/>
          <p:nvPr/>
        </p:nvSpPr>
        <p:spPr>
          <a:xfrm>
            <a:off x="7223400" y="2655720"/>
            <a:ext cx="6012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45"/>
          <p:cNvSpPr/>
          <p:nvPr/>
        </p:nvSpPr>
        <p:spPr>
          <a:xfrm>
            <a:off x="7439400" y="1712880"/>
            <a:ext cx="597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346"/>
          <p:cNvSpPr/>
          <p:nvPr/>
        </p:nvSpPr>
        <p:spPr>
          <a:xfrm>
            <a:off x="7561440" y="183492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47"/>
          <p:cNvSpPr/>
          <p:nvPr/>
        </p:nvSpPr>
        <p:spPr>
          <a:xfrm>
            <a:off x="768528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348"/>
          <p:cNvSpPr/>
          <p:nvPr/>
        </p:nvSpPr>
        <p:spPr>
          <a:xfrm>
            <a:off x="780912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349"/>
          <p:cNvSpPr/>
          <p:nvPr/>
        </p:nvSpPr>
        <p:spPr>
          <a:xfrm>
            <a:off x="7932960" y="2200320"/>
            <a:ext cx="6012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50"/>
          <p:cNvSpPr/>
          <p:nvPr/>
        </p:nvSpPr>
        <p:spPr>
          <a:xfrm>
            <a:off x="805536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51"/>
          <p:cNvSpPr/>
          <p:nvPr/>
        </p:nvSpPr>
        <p:spPr>
          <a:xfrm>
            <a:off x="817920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52"/>
          <p:cNvSpPr/>
          <p:nvPr/>
        </p:nvSpPr>
        <p:spPr>
          <a:xfrm>
            <a:off x="830124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53"/>
          <p:cNvSpPr/>
          <p:nvPr/>
        </p:nvSpPr>
        <p:spPr>
          <a:xfrm>
            <a:off x="8425080" y="268740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54"/>
          <p:cNvSpPr/>
          <p:nvPr/>
        </p:nvSpPr>
        <p:spPr>
          <a:xfrm>
            <a:off x="762336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55"/>
          <p:cNvSpPr/>
          <p:nvPr/>
        </p:nvSpPr>
        <p:spPr>
          <a:xfrm>
            <a:off x="7747200" y="18349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56"/>
          <p:cNvSpPr/>
          <p:nvPr/>
        </p:nvSpPr>
        <p:spPr>
          <a:xfrm>
            <a:off x="7871040" y="1957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57"/>
          <p:cNvSpPr/>
          <p:nvPr/>
        </p:nvSpPr>
        <p:spPr>
          <a:xfrm>
            <a:off x="7993440" y="207792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58"/>
          <p:cNvSpPr/>
          <p:nvPr/>
        </p:nvSpPr>
        <p:spPr>
          <a:xfrm>
            <a:off x="811728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59"/>
          <p:cNvSpPr/>
          <p:nvPr/>
        </p:nvSpPr>
        <p:spPr>
          <a:xfrm>
            <a:off x="8241120" y="232236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60"/>
          <p:cNvSpPr/>
          <p:nvPr/>
        </p:nvSpPr>
        <p:spPr>
          <a:xfrm>
            <a:off x="8363160" y="2442960"/>
            <a:ext cx="61560" cy="615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61"/>
          <p:cNvSpPr/>
          <p:nvPr/>
        </p:nvSpPr>
        <p:spPr>
          <a:xfrm>
            <a:off x="8485560" y="256536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62"/>
          <p:cNvSpPr/>
          <p:nvPr/>
        </p:nvSpPr>
        <p:spPr>
          <a:xfrm>
            <a:off x="8609400" y="268740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63"/>
          <p:cNvSpPr/>
          <p:nvPr/>
        </p:nvSpPr>
        <p:spPr>
          <a:xfrm>
            <a:off x="7839360" y="171288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64"/>
          <p:cNvSpPr/>
          <p:nvPr/>
        </p:nvSpPr>
        <p:spPr>
          <a:xfrm>
            <a:off x="7963200" y="18349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65"/>
          <p:cNvSpPr/>
          <p:nvPr/>
        </p:nvSpPr>
        <p:spPr>
          <a:xfrm>
            <a:off x="8087040" y="1957320"/>
            <a:ext cx="6156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66"/>
          <p:cNvSpPr/>
          <p:nvPr/>
        </p:nvSpPr>
        <p:spPr>
          <a:xfrm>
            <a:off x="8210880" y="2077920"/>
            <a:ext cx="597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367"/>
          <p:cNvSpPr/>
          <p:nvPr/>
        </p:nvSpPr>
        <p:spPr>
          <a:xfrm>
            <a:off x="8331480" y="220032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68"/>
          <p:cNvSpPr/>
          <p:nvPr/>
        </p:nvSpPr>
        <p:spPr>
          <a:xfrm>
            <a:off x="8455320" y="232236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69"/>
          <p:cNvSpPr/>
          <p:nvPr/>
        </p:nvSpPr>
        <p:spPr>
          <a:xfrm>
            <a:off x="8579160" y="244296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370"/>
          <p:cNvSpPr/>
          <p:nvPr/>
        </p:nvSpPr>
        <p:spPr>
          <a:xfrm>
            <a:off x="8703000" y="256536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371"/>
          <p:cNvSpPr/>
          <p:nvPr/>
        </p:nvSpPr>
        <p:spPr>
          <a:xfrm>
            <a:off x="7993440" y="168264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372"/>
          <p:cNvSpPr/>
          <p:nvPr/>
        </p:nvSpPr>
        <p:spPr>
          <a:xfrm>
            <a:off x="8117280" y="180504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73"/>
          <p:cNvSpPr/>
          <p:nvPr/>
        </p:nvSpPr>
        <p:spPr>
          <a:xfrm>
            <a:off x="8241120" y="1925640"/>
            <a:ext cx="597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74"/>
          <p:cNvSpPr/>
          <p:nvPr/>
        </p:nvSpPr>
        <p:spPr>
          <a:xfrm>
            <a:off x="8363160" y="2047680"/>
            <a:ext cx="6156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75"/>
          <p:cNvSpPr/>
          <p:nvPr/>
        </p:nvSpPr>
        <p:spPr>
          <a:xfrm>
            <a:off x="8485560" y="217008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76"/>
          <p:cNvSpPr/>
          <p:nvPr/>
        </p:nvSpPr>
        <p:spPr>
          <a:xfrm>
            <a:off x="8609400" y="2290680"/>
            <a:ext cx="61560" cy="615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377"/>
          <p:cNvSpPr/>
          <p:nvPr/>
        </p:nvSpPr>
        <p:spPr>
          <a:xfrm>
            <a:off x="8733240" y="24127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78"/>
          <p:cNvSpPr/>
          <p:nvPr/>
        </p:nvSpPr>
        <p:spPr>
          <a:xfrm>
            <a:off x="8210880" y="1682640"/>
            <a:ext cx="597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79"/>
          <p:cNvSpPr/>
          <p:nvPr/>
        </p:nvSpPr>
        <p:spPr>
          <a:xfrm>
            <a:off x="8331480" y="1805040"/>
            <a:ext cx="615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80"/>
          <p:cNvSpPr/>
          <p:nvPr/>
        </p:nvSpPr>
        <p:spPr>
          <a:xfrm>
            <a:off x="8455320" y="192564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81"/>
          <p:cNvSpPr/>
          <p:nvPr/>
        </p:nvSpPr>
        <p:spPr>
          <a:xfrm>
            <a:off x="8579160" y="204768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82"/>
          <p:cNvSpPr/>
          <p:nvPr/>
        </p:nvSpPr>
        <p:spPr>
          <a:xfrm>
            <a:off x="8703000" y="217008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83"/>
          <p:cNvSpPr/>
          <p:nvPr/>
        </p:nvSpPr>
        <p:spPr>
          <a:xfrm>
            <a:off x="8425080" y="165240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84"/>
          <p:cNvSpPr/>
          <p:nvPr/>
        </p:nvSpPr>
        <p:spPr>
          <a:xfrm>
            <a:off x="8547480" y="1774800"/>
            <a:ext cx="6156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85"/>
          <p:cNvSpPr/>
          <p:nvPr/>
        </p:nvSpPr>
        <p:spPr>
          <a:xfrm>
            <a:off x="8671320" y="1895400"/>
            <a:ext cx="61560" cy="615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386"/>
          <p:cNvSpPr/>
          <p:nvPr/>
        </p:nvSpPr>
        <p:spPr>
          <a:xfrm>
            <a:off x="8671320" y="168264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4" name="Group 387"/>
          <p:cNvGrpSpPr/>
          <p:nvPr/>
        </p:nvGrpSpPr>
        <p:grpSpPr>
          <a:xfrm>
            <a:off x="7716960" y="1652040"/>
            <a:ext cx="122400" cy="122400"/>
            <a:chOff x="7716960" y="1652040"/>
            <a:chExt cx="122400" cy="122400"/>
          </a:xfrm>
        </p:grpSpPr>
        <p:sp>
          <p:nvSpPr>
            <p:cNvPr id="775" name="Line 388"/>
            <p:cNvSpPr/>
            <p:nvPr/>
          </p:nvSpPr>
          <p:spPr>
            <a:xfrm>
              <a:off x="7771320" y="165204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Line 389"/>
            <p:cNvSpPr/>
            <p:nvPr/>
          </p:nvSpPr>
          <p:spPr>
            <a:xfrm flipV="1">
              <a:off x="7716960" y="17092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7" name="Group 390"/>
          <p:cNvGrpSpPr/>
          <p:nvPr/>
        </p:nvGrpSpPr>
        <p:grpSpPr>
          <a:xfrm>
            <a:off x="8271000" y="1622160"/>
            <a:ext cx="122400" cy="120960"/>
            <a:chOff x="8271000" y="1622160"/>
            <a:chExt cx="122400" cy="120960"/>
          </a:xfrm>
        </p:grpSpPr>
        <p:sp>
          <p:nvSpPr>
            <p:cNvPr id="778" name="Line 391"/>
            <p:cNvSpPr/>
            <p:nvPr/>
          </p:nvSpPr>
          <p:spPr>
            <a:xfrm>
              <a:off x="8325360" y="1622160"/>
              <a:ext cx="2520" cy="1209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Line 392"/>
            <p:cNvSpPr/>
            <p:nvPr/>
          </p:nvSpPr>
          <p:spPr>
            <a:xfrm flipV="1">
              <a:off x="8271000" y="16786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0" name="Group 393"/>
          <p:cNvGrpSpPr/>
          <p:nvPr/>
        </p:nvGrpSpPr>
        <p:grpSpPr>
          <a:xfrm>
            <a:off x="8547120" y="1865160"/>
            <a:ext cx="123840" cy="122400"/>
            <a:chOff x="8547120" y="1865160"/>
            <a:chExt cx="123840" cy="122400"/>
          </a:xfrm>
        </p:grpSpPr>
        <p:sp>
          <p:nvSpPr>
            <p:cNvPr id="781" name="Line 394"/>
            <p:cNvSpPr/>
            <p:nvPr/>
          </p:nvSpPr>
          <p:spPr>
            <a:xfrm>
              <a:off x="8602200" y="186516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Line 395"/>
            <p:cNvSpPr/>
            <p:nvPr/>
          </p:nvSpPr>
          <p:spPr>
            <a:xfrm flipV="1">
              <a:off x="8547120" y="19224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3" name="Group 396"/>
          <p:cNvGrpSpPr/>
          <p:nvPr/>
        </p:nvGrpSpPr>
        <p:grpSpPr>
          <a:xfrm>
            <a:off x="8455320" y="2382840"/>
            <a:ext cx="123840" cy="122040"/>
            <a:chOff x="8455320" y="2382840"/>
            <a:chExt cx="123840" cy="122040"/>
          </a:xfrm>
        </p:grpSpPr>
        <p:sp>
          <p:nvSpPr>
            <p:cNvPr id="784" name="Line 397"/>
            <p:cNvSpPr/>
            <p:nvPr/>
          </p:nvSpPr>
          <p:spPr>
            <a:xfrm>
              <a:off x="8510400" y="23828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Line 398"/>
            <p:cNvSpPr/>
            <p:nvPr/>
          </p:nvSpPr>
          <p:spPr>
            <a:xfrm flipV="1">
              <a:off x="8455320" y="24400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6" name="Group 399"/>
          <p:cNvGrpSpPr/>
          <p:nvPr/>
        </p:nvGrpSpPr>
        <p:grpSpPr>
          <a:xfrm>
            <a:off x="8241120" y="2442600"/>
            <a:ext cx="122040" cy="122400"/>
            <a:chOff x="8241120" y="2442600"/>
            <a:chExt cx="122040" cy="122400"/>
          </a:xfrm>
        </p:grpSpPr>
        <p:sp>
          <p:nvSpPr>
            <p:cNvPr id="787" name="Line 400"/>
            <p:cNvSpPr/>
            <p:nvPr/>
          </p:nvSpPr>
          <p:spPr>
            <a:xfrm>
              <a:off x="8295480" y="244260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Line 401"/>
            <p:cNvSpPr/>
            <p:nvPr/>
          </p:nvSpPr>
          <p:spPr>
            <a:xfrm flipV="1">
              <a:off x="8241120" y="249984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9" name="Group 402"/>
          <p:cNvGrpSpPr/>
          <p:nvPr/>
        </p:nvGrpSpPr>
        <p:grpSpPr>
          <a:xfrm>
            <a:off x="7709040" y="2499840"/>
            <a:ext cx="123840" cy="122400"/>
            <a:chOff x="7709040" y="2499840"/>
            <a:chExt cx="123840" cy="122400"/>
          </a:xfrm>
        </p:grpSpPr>
        <p:sp>
          <p:nvSpPr>
            <p:cNvPr id="790" name="Line 403"/>
            <p:cNvSpPr/>
            <p:nvPr/>
          </p:nvSpPr>
          <p:spPr>
            <a:xfrm>
              <a:off x="7764120" y="249984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Line 404"/>
            <p:cNvSpPr/>
            <p:nvPr/>
          </p:nvSpPr>
          <p:spPr>
            <a:xfrm flipV="1">
              <a:off x="7709040" y="25570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2" name="Group 405"/>
          <p:cNvGrpSpPr/>
          <p:nvPr/>
        </p:nvGrpSpPr>
        <p:grpSpPr>
          <a:xfrm>
            <a:off x="7809120" y="2200320"/>
            <a:ext cx="123840" cy="122040"/>
            <a:chOff x="7809120" y="2200320"/>
            <a:chExt cx="123840" cy="122040"/>
          </a:xfrm>
        </p:grpSpPr>
        <p:sp>
          <p:nvSpPr>
            <p:cNvPr id="793" name="Line 406"/>
            <p:cNvSpPr/>
            <p:nvPr/>
          </p:nvSpPr>
          <p:spPr>
            <a:xfrm>
              <a:off x="7864200" y="22003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Line 407"/>
            <p:cNvSpPr/>
            <p:nvPr/>
          </p:nvSpPr>
          <p:spPr>
            <a:xfrm flipV="1">
              <a:off x="7809120" y="22575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5" name="Group 408"/>
          <p:cNvGrpSpPr/>
          <p:nvPr/>
        </p:nvGrpSpPr>
        <p:grpSpPr>
          <a:xfrm>
            <a:off x="7469280" y="2290680"/>
            <a:ext cx="123840" cy="122040"/>
            <a:chOff x="7469280" y="2290680"/>
            <a:chExt cx="123840" cy="122040"/>
          </a:xfrm>
        </p:grpSpPr>
        <p:sp>
          <p:nvSpPr>
            <p:cNvPr id="796" name="Line 409"/>
            <p:cNvSpPr/>
            <p:nvPr/>
          </p:nvSpPr>
          <p:spPr>
            <a:xfrm>
              <a:off x="7524360" y="229068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Line 410"/>
            <p:cNvSpPr/>
            <p:nvPr/>
          </p:nvSpPr>
          <p:spPr>
            <a:xfrm flipV="1">
              <a:off x="7469280" y="2347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8" name="Group 411"/>
          <p:cNvGrpSpPr/>
          <p:nvPr/>
        </p:nvGrpSpPr>
        <p:grpSpPr>
          <a:xfrm>
            <a:off x="7963200" y="1925640"/>
            <a:ext cx="123840" cy="122040"/>
            <a:chOff x="7963200" y="1925640"/>
            <a:chExt cx="123840" cy="122040"/>
          </a:xfrm>
        </p:grpSpPr>
        <p:sp>
          <p:nvSpPr>
            <p:cNvPr id="799" name="Line 412"/>
            <p:cNvSpPr/>
            <p:nvPr/>
          </p:nvSpPr>
          <p:spPr>
            <a:xfrm>
              <a:off x="8018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Line 413"/>
            <p:cNvSpPr/>
            <p:nvPr/>
          </p:nvSpPr>
          <p:spPr>
            <a:xfrm flipV="1">
              <a:off x="7963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1" name="Group 414"/>
          <p:cNvGrpSpPr/>
          <p:nvPr/>
        </p:nvGrpSpPr>
        <p:grpSpPr>
          <a:xfrm>
            <a:off x="7585200" y="1925640"/>
            <a:ext cx="123840" cy="122040"/>
            <a:chOff x="7585200" y="1925640"/>
            <a:chExt cx="123840" cy="122040"/>
          </a:xfrm>
        </p:grpSpPr>
        <p:sp>
          <p:nvSpPr>
            <p:cNvPr id="802" name="Line 415"/>
            <p:cNvSpPr/>
            <p:nvPr/>
          </p:nvSpPr>
          <p:spPr>
            <a:xfrm>
              <a:off x="7640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Line 416"/>
            <p:cNvSpPr/>
            <p:nvPr/>
          </p:nvSpPr>
          <p:spPr>
            <a:xfrm flipV="1">
              <a:off x="7585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4" name="Group 417"/>
          <p:cNvGrpSpPr/>
          <p:nvPr/>
        </p:nvGrpSpPr>
        <p:grpSpPr>
          <a:xfrm>
            <a:off x="8179200" y="2139840"/>
            <a:ext cx="122040" cy="120600"/>
            <a:chOff x="8179200" y="2139840"/>
            <a:chExt cx="122040" cy="120600"/>
          </a:xfrm>
        </p:grpSpPr>
        <p:sp>
          <p:nvSpPr>
            <p:cNvPr id="805" name="Line 418"/>
            <p:cNvSpPr/>
            <p:nvPr/>
          </p:nvSpPr>
          <p:spPr>
            <a:xfrm>
              <a:off x="8233560" y="2139840"/>
              <a:ext cx="2520" cy="1206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Line 419"/>
            <p:cNvSpPr/>
            <p:nvPr/>
          </p:nvSpPr>
          <p:spPr>
            <a:xfrm flipV="1">
              <a:off x="8179200" y="219636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7" name="CustomShape 420"/>
          <p:cNvSpPr/>
          <p:nvPr/>
        </p:nvSpPr>
        <p:spPr>
          <a:xfrm rot="5400000">
            <a:off x="6840360" y="2483640"/>
            <a:ext cx="148680" cy="1109160"/>
          </a:xfrm>
          <a:custGeom>
            <a:avLst/>
            <a:gdLst/>
            <a:ahLst/>
            <a:rect l="l" t="t" r="r" b="b"/>
            <a:pathLst>
              <a:path w="416" h="3084">
                <a:moveTo>
                  <a:pt x="0" y="0"/>
                </a:moveTo>
                <a:cubicBezTo>
                  <a:pt x="103" y="0"/>
                  <a:pt x="207" y="128"/>
                  <a:pt x="207" y="256"/>
                </a:cubicBezTo>
                <a:lnTo>
                  <a:pt x="207" y="1284"/>
                </a:lnTo>
                <a:cubicBezTo>
                  <a:pt x="207" y="1413"/>
                  <a:pt x="311" y="1541"/>
                  <a:pt x="415" y="1541"/>
                </a:cubicBezTo>
                <a:cubicBezTo>
                  <a:pt x="311" y="1541"/>
                  <a:pt x="207" y="1669"/>
                  <a:pt x="207" y="1798"/>
                </a:cubicBezTo>
                <a:lnTo>
                  <a:pt x="207" y="2826"/>
                </a:lnTo>
                <a:cubicBezTo>
                  <a:pt x="207" y="2954"/>
                  <a:pt x="103" y="3083"/>
                  <a:pt x="0" y="3083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421"/>
          <p:cNvSpPr/>
          <p:nvPr/>
        </p:nvSpPr>
        <p:spPr>
          <a:xfrm>
            <a:off x="5867640" y="3028680"/>
            <a:ext cx="2341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Depletion zone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9" name="CustomShape 422"/>
          <p:cNvSpPr/>
          <p:nvPr/>
        </p:nvSpPr>
        <p:spPr>
          <a:xfrm>
            <a:off x="5312160" y="1224000"/>
            <a:ext cx="1252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0" name="CustomShape 423"/>
          <p:cNvSpPr/>
          <p:nvPr/>
        </p:nvSpPr>
        <p:spPr>
          <a:xfrm>
            <a:off x="7221960" y="1225440"/>
            <a:ext cx="1253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11" name="Group 424"/>
          <p:cNvGrpSpPr/>
          <p:nvPr/>
        </p:nvGrpSpPr>
        <p:grpSpPr>
          <a:xfrm>
            <a:off x="6329520" y="2844720"/>
            <a:ext cx="123840" cy="122040"/>
            <a:chOff x="6329520" y="2844720"/>
            <a:chExt cx="123840" cy="122040"/>
          </a:xfrm>
        </p:grpSpPr>
        <p:sp>
          <p:nvSpPr>
            <p:cNvPr id="812" name="Line 425"/>
            <p:cNvSpPr/>
            <p:nvPr/>
          </p:nvSpPr>
          <p:spPr>
            <a:xfrm>
              <a:off x="638460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Line 426"/>
            <p:cNvSpPr/>
            <p:nvPr/>
          </p:nvSpPr>
          <p:spPr>
            <a:xfrm flipV="1">
              <a:off x="632952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4" name="Group 427"/>
          <p:cNvGrpSpPr/>
          <p:nvPr/>
        </p:nvGrpSpPr>
        <p:grpSpPr>
          <a:xfrm>
            <a:off x="6483600" y="2844720"/>
            <a:ext cx="123840" cy="122040"/>
            <a:chOff x="6483600" y="2844720"/>
            <a:chExt cx="123840" cy="122040"/>
          </a:xfrm>
        </p:grpSpPr>
        <p:sp>
          <p:nvSpPr>
            <p:cNvPr id="815" name="Line 428"/>
            <p:cNvSpPr/>
            <p:nvPr/>
          </p:nvSpPr>
          <p:spPr>
            <a:xfrm>
              <a:off x="653868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Line 429"/>
            <p:cNvSpPr/>
            <p:nvPr/>
          </p:nvSpPr>
          <p:spPr>
            <a:xfrm flipV="1">
              <a:off x="648360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7" name="Group 430"/>
          <p:cNvGrpSpPr/>
          <p:nvPr/>
        </p:nvGrpSpPr>
        <p:grpSpPr>
          <a:xfrm>
            <a:off x="6630840" y="2841120"/>
            <a:ext cx="123840" cy="122760"/>
            <a:chOff x="6630840" y="2841120"/>
            <a:chExt cx="123840" cy="122760"/>
          </a:xfrm>
        </p:grpSpPr>
        <p:sp>
          <p:nvSpPr>
            <p:cNvPr id="818" name="Line 431"/>
            <p:cNvSpPr/>
            <p:nvPr/>
          </p:nvSpPr>
          <p:spPr>
            <a:xfrm>
              <a:off x="6685920" y="2841120"/>
              <a:ext cx="2520" cy="1227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Line 432"/>
            <p:cNvSpPr/>
            <p:nvPr/>
          </p:nvSpPr>
          <p:spPr>
            <a:xfrm flipV="1">
              <a:off x="6630840" y="2898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0" name="Group 433"/>
          <p:cNvGrpSpPr/>
          <p:nvPr/>
        </p:nvGrpSpPr>
        <p:grpSpPr>
          <a:xfrm>
            <a:off x="6791400" y="2841120"/>
            <a:ext cx="123840" cy="122760"/>
            <a:chOff x="6791400" y="2841120"/>
            <a:chExt cx="123840" cy="122760"/>
          </a:xfrm>
        </p:grpSpPr>
        <p:sp>
          <p:nvSpPr>
            <p:cNvPr id="821" name="Line 434"/>
            <p:cNvSpPr/>
            <p:nvPr/>
          </p:nvSpPr>
          <p:spPr>
            <a:xfrm>
              <a:off x="6846480" y="2841120"/>
              <a:ext cx="2520" cy="1227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Line 435"/>
            <p:cNvSpPr/>
            <p:nvPr/>
          </p:nvSpPr>
          <p:spPr>
            <a:xfrm flipV="1">
              <a:off x="6791400" y="2898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3" name="Line 436"/>
          <p:cNvSpPr/>
          <p:nvPr/>
        </p:nvSpPr>
        <p:spPr>
          <a:xfrm>
            <a:off x="6977160" y="287316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437"/>
          <p:cNvSpPr/>
          <p:nvPr/>
        </p:nvSpPr>
        <p:spPr>
          <a:xfrm>
            <a:off x="7085160" y="28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38"/>
          <p:cNvSpPr/>
          <p:nvPr/>
        </p:nvSpPr>
        <p:spPr>
          <a:xfrm>
            <a:off x="7239240" y="28699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39"/>
          <p:cNvSpPr/>
          <p:nvPr/>
        </p:nvSpPr>
        <p:spPr>
          <a:xfrm>
            <a:off x="7377480" y="286992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440"/>
          <p:cNvSpPr/>
          <p:nvPr/>
        </p:nvSpPr>
        <p:spPr>
          <a:xfrm>
            <a:off x="150120" y="3236760"/>
            <a:ext cx="923256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electric field removes any free charge carriers creating the so called “depletion zone”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size of the depletion zone can be increased by adding a reverse bias voltage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8" name="CustomShape 441"/>
          <p:cNvSpPr/>
          <p:nvPr/>
        </p:nvSpPr>
        <p:spPr>
          <a:xfrm>
            <a:off x="5387040" y="6553080"/>
            <a:ext cx="3765240" cy="13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442"/>
          <p:cNvSpPr/>
          <p:nvPr/>
        </p:nvSpPr>
        <p:spPr>
          <a:xfrm>
            <a:off x="4756680" y="5242680"/>
            <a:ext cx="1898280" cy="1161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43"/>
          <p:cNvSpPr/>
          <p:nvPr/>
        </p:nvSpPr>
        <p:spPr>
          <a:xfrm>
            <a:off x="4877640" y="53586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444"/>
          <p:cNvSpPr/>
          <p:nvPr/>
        </p:nvSpPr>
        <p:spPr>
          <a:xfrm>
            <a:off x="5093280" y="535860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445"/>
          <p:cNvSpPr/>
          <p:nvPr/>
        </p:nvSpPr>
        <p:spPr>
          <a:xfrm>
            <a:off x="4848840" y="55616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446"/>
          <p:cNvSpPr/>
          <p:nvPr/>
        </p:nvSpPr>
        <p:spPr>
          <a:xfrm>
            <a:off x="4848840" y="579348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447"/>
          <p:cNvSpPr/>
          <p:nvPr/>
        </p:nvSpPr>
        <p:spPr>
          <a:xfrm>
            <a:off x="4848840" y="623016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448"/>
          <p:cNvSpPr/>
          <p:nvPr/>
        </p:nvSpPr>
        <p:spPr>
          <a:xfrm>
            <a:off x="5001120" y="5474520"/>
            <a:ext cx="6012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449"/>
          <p:cNvSpPr/>
          <p:nvPr/>
        </p:nvSpPr>
        <p:spPr>
          <a:xfrm>
            <a:off x="5123520" y="559044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450"/>
          <p:cNvSpPr/>
          <p:nvPr/>
        </p:nvSpPr>
        <p:spPr>
          <a:xfrm>
            <a:off x="524592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451"/>
          <p:cNvSpPr/>
          <p:nvPr/>
        </p:nvSpPr>
        <p:spPr>
          <a:xfrm>
            <a:off x="5367960" y="582372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452"/>
          <p:cNvSpPr/>
          <p:nvPr/>
        </p:nvSpPr>
        <p:spPr>
          <a:xfrm>
            <a:off x="5490360" y="593964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453"/>
          <p:cNvSpPr/>
          <p:nvPr/>
        </p:nvSpPr>
        <p:spPr>
          <a:xfrm>
            <a:off x="5614200" y="605556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454"/>
          <p:cNvSpPr/>
          <p:nvPr/>
        </p:nvSpPr>
        <p:spPr>
          <a:xfrm>
            <a:off x="5734800" y="6171480"/>
            <a:ext cx="6300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455"/>
          <p:cNvSpPr/>
          <p:nvPr/>
        </p:nvSpPr>
        <p:spPr>
          <a:xfrm>
            <a:off x="5858640" y="628740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56"/>
          <p:cNvSpPr/>
          <p:nvPr/>
        </p:nvSpPr>
        <p:spPr>
          <a:xfrm>
            <a:off x="5215680" y="547452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457"/>
          <p:cNvSpPr/>
          <p:nvPr/>
        </p:nvSpPr>
        <p:spPr>
          <a:xfrm>
            <a:off x="5336280" y="5590440"/>
            <a:ext cx="630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458"/>
          <p:cNvSpPr/>
          <p:nvPr/>
        </p:nvSpPr>
        <p:spPr>
          <a:xfrm>
            <a:off x="5460120" y="5706360"/>
            <a:ext cx="615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459"/>
          <p:cNvSpPr/>
          <p:nvPr/>
        </p:nvSpPr>
        <p:spPr>
          <a:xfrm>
            <a:off x="5582160" y="582372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460"/>
          <p:cNvSpPr/>
          <p:nvPr/>
        </p:nvSpPr>
        <p:spPr>
          <a:xfrm>
            <a:off x="5706000" y="593964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461"/>
          <p:cNvSpPr/>
          <p:nvPr/>
        </p:nvSpPr>
        <p:spPr>
          <a:xfrm>
            <a:off x="582696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462"/>
          <p:cNvSpPr/>
          <p:nvPr/>
        </p:nvSpPr>
        <p:spPr>
          <a:xfrm>
            <a:off x="5950440" y="617148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463"/>
          <p:cNvSpPr/>
          <p:nvPr/>
        </p:nvSpPr>
        <p:spPr>
          <a:xfrm>
            <a:off x="6072840" y="628740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464"/>
          <p:cNvSpPr/>
          <p:nvPr/>
        </p:nvSpPr>
        <p:spPr>
          <a:xfrm>
            <a:off x="4969440" y="567756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465"/>
          <p:cNvSpPr/>
          <p:nvPr/>
        </p:nvSpPr>
        <p:spPr>
          <a:xfrm>
            <a:off x="5093280" y="579348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466"/>
          <p:cNvSpPr/>
          <p:nvPr/>
        </p:nvSpPr>
        <p:spPr>
          <a:xfrm>
            <a:off x="5215680" y="5909400"/>
            <a:ext cx="597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467"/>
          <p:cNvSpPr/>
          <p:nvPr/>
        </p:nvSpPr>
        <p:spPr>
          <a:xfrm>
            <a:off x="5336280" y="6027120"/>
            <a:ext cx="630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468"/>
          <p:cNvSpPr/>
          <p:nvPr/>
        </p:nvSpPr>
        <p:spPr>
          <a:xfrm>
            <a:off x="5460120" y="614268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469"/>
          <p:cNvSpPr/>
          <p:nvPr/>
        </p:nvSpPr>
        <p:spPr>
          <a:xfrm>
            <a:off x="5582160" y="625860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470"/>
          <p:cNvSpPr/>
          <p:nvPr/>
        </p:nvSpPr>
        <p:spPr>
          <a:xfrm>
            <a:off x="4969440" y="590940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71"/>
          <p:cNvSpPr/>
          <p:nvPr/>
        </p:nvSpPr>
        <p:spPr>
          <a:xfrm>
            <a:off x="5093280" y="602712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72"/>
          <p:cNvSpPr/>
          <p:nvPr/>
        </p:nvSpPr>
        <p:spPr>
          <a:xfrm>
            <a:off x="5215680" y="6142680"/>
            <a:ext cx="597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73"/>
          <p:cNvSpPr/>
          <p:nvPr/>
        </p:nvSpPr>
        <p:spPr>
          <a:xfrm>
            <a:off x="5336280" y="6258600"/>
            <a:ext cx="6300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74"/>
          <p:cNvSpPr/>
          <p:nvPr/>
        </p:nvSpPr>
        <p:spPr>
          <a:xfrm>
            <a:off x="4817160" y="602712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75"/>
          <p:cNvSpPr/>
          <p:nvPr/>
        </p:nvSpPr>
        <p:spPr>
          <a:xfrm>
            <a:off x="4939560" y="6142680"/>
            <a:ext cx="6120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76"/>
          <p:cNvSpPr/>
          <p:nvPr/>
        </p:nvSpPr>
        <p:spPr>
          <a:xfrm>
            <a:off x="5061600" y="625860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77"/>
          <p:cNvSpPr/>
          <p:nvPr/>
        </p:nvSpPr>
        <p:spPr>
          <a:xfrm>
            <a:off x="5275800" y="535860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78"/>
          <p:cNvSpPr/>
          <p:nvPr/>
        </p:nvSpPr>
        <p:spPr>
          <a:xfrm>
            <a:off x="5399640" y="5474520"/>
            <a:ext cx="6012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79"/>
          <p:cNvSpPr/>
          <p:nvPr/>
        </p:nvSpPr>
        <p:spPr>
          <a:xfrm>
            <a:off x="5522040" y="55904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480"/>
          <p:cNvSpPr/>
          <p:nvPr/>
        </p:nvSpPr>
        <p:spPr>
          <a:xfrm>
            <a:off x="564408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481"/>
          <p:cNvSpPr/>
          <p:nvPr/>
        </p:nvSpPr>
        <p:spPr>
          <a:xfrm>
            <a:off x="5766480" y="5823720"/>
            <a:ext cx="6012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82"/>
          <p:cNvSpPr/>
          <p:nvPr/>
        </p:nvSpPr>
        <p:spPr>
          <a:xfrm>
            <a:off x="5888880" y="5939640"/>
            <a:ext cx="6120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483"/>
          <p:cNvSpPr/>
          <p:nvPr/>
        </p:nvSpPr>
        <p:spPr>
          <a:xfrm>
            <a:off x="601092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84"/>
          <p:cNvSpPr/>
          <p:nvPr/>
        </p:nvSpPr>
        <p:spPr>
          <a:xfrm>
            <a:off x="6133320" y="6171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485"/>
          <p:cNvSpPr/>
          <p:nvPr/>
        </p:nvSpPr>
        <p:spPr>
          <a:xfrm>
            <a:off x="6257160" y="628740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486"/>
          <p:cNvSpPr/>
          <p:nvPr/>
        </p:nvSpPr>
        <p:spPr>
          <a:xfrm>
            <a:off x="5460120" y="53586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87"/>
          <p:cNvSpPr/>
          <p:nvPr/>
        </p:nvSpPr>
        <p:spPr>
          <a:xfrm>
            <a:off x="5582160" y="547452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88"/>
          <p:cNvSpPr/>
          <p:nvPr/>
        </p:nvSpPr>
        <p:spPr>
          <a:xfrm>
            <a:off x="5706000" y="559044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89"/>
          <p:cNvSpPr/>
          <p:nvPr/>
        </p:nvSpPr>
        <p:spPr>
          <a:xfrm>
            <a:off x="582696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90"/>
          <p:cNvSpPr/>
          <p:nvPr/>
        </p:nvSpPr>
        <p:spPr>
          <a:xfrm>
            <a:off x="5950440" y="582372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91"/>
          <p:cNvSpPr/>
          <p:nvPr/>
        </p:nvSpPr>
        <p:spPr>
          <a:xfrm>
            <a:off x="6072840" y="593964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92"/>
          <p:cNvSpPr/>
          <p:nvPr/>
        </p:nvSpPr>
        <p:spPr>
          <a:xfrm>
            <a:off x="6195240" y="6055560"/>
            <a:ext cx="615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93"/>
          <p:cNvSpPr/>
          <p:nvPr/>
        </p:nvSpPr>
        <p:spPr>
          <a:xfrm>
            <a:off x="6317280" y="6171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94"/>
          <p:cNvSpPr/>
          <p:nvPr/>
        </p:nvSpPr>
        <p:spPr>
          <a:xfrm>
            <a:off x="6439680" y="6287400"/>
            <a:ext cx="615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95"/>
          <p:cNvSpPr/>
          <p:nvPr/>
        </p:nvSpPr>
        <p:spPr>
          <a:xfrm>
            <a:off x="5674320" y="535860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496"/>
          <p:cNvSpPr/>
          <p:nvPr/>
        </p:nvSpPr>
        <p:spPr>
          <a:xfrm>
            <a:off x="5798160" y="547452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497"/>
          <p:cNvSpPr/>
          <p:nvPr/>
        </p:nvSpPr>
        <p:spPr>
          <a:xfrm>
            <a:off x="5918760" y="5590440"/>
            <a:ext cx="615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498"/>
          <p:cNvSpPr/>
          <p:nvPr/>
        </p:nvSpPr>
        <p:spPr>
          <a:xfrm>
            <a:off x="6042600" y="570636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499"/>
          <p:cNvSpPr/>
          <p:nvPr/>
        </p:nvSpPr>
        <p:spPr>
          <a:xfrm>
            <a:off x="6165000" y="5823720"/>
            <a:ext cx="597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500"/>
          <p:cNvSpPr/>
          <p:nvPr/>
        </p:nvSpPr>
        <p:spPr>
          <a:xfrm>
            <a:off x="6287040" y="593964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501"/>
          <p:cNvSpPr/>
          <p:nvPr/>
        </p:nvSpPr>
        <p:spPr>
          <a:xfrm>
            <a:off x="640944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502"/>
          <p:cNvSpPr/>
          <p:nvPr/>
        </p:nvSpPr>
        <p:spPr>
          <a:xfrm>
            <a:off x="6531480" y="6171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503"/>
          <p:cNvSpPr/>
          <p:nvPr/>
        </p:nvSpPr>
        <p:spPr>
          <a:xfrm>
            <a:off x="5826960" y="5330160"/>
            <a:ext cx="61560" cy="565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504"/>
          <p:cNvSpPr/>
          <p:nvPr/>
        </p:nvSpPr>
        <p:spPr>
          <a:xfrm>
            <a:off x="5950440" y="544608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505"/>
          <p:cNvSpPr/>
          <p:nvPr/>
        </p:nvSpPr>
        <p:spPr>
          <a:xfrm>
            <a:off x="6072840" y="55616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506"/>
          <p:cNvSpPr/>
          <p:nvPr/>
        </p:nvSpPr>
        <p:spPr>
          <a:xfrm>
            <a:off x="6195240" y="5677560"/>
            <a:ext cx="6156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507"/>
          <p:cNvSpPr/>
          <p:nvPr/>
        </p:nvSpPr>
        <p:spPr>
          <a:xfrm>
            <a:off x="6317280" y="5793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508"/>
          <p:cNvSpPr/>
          <p:nvPr/>
        </p:nvSpPr>
        <p:spPr>
          <a:xfrm>
            <a:off x="6439680" y="5909400"/>
            <a:ext cx="6156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509"/>
          <p:cNvSpPr/>
          <p:nvPr/>
        </p:nvSpPr>
        <p:spPr>
          <a:xfrm>
            <a:off x="6563520" y="602712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510"/>
          <p:cNvSpPr/>
          <p:nvPr/>
        </p:nvSpPr>
        <p:spPr>
          <a:xfrm>
            <a:off x="6042600" y="533016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11"/>
          <p:cNvSpPr/>
          <p:nvPr/>
        </p:nvSpPr>
        <p:spPr>
          <a:xfrm>
            <a:off x="6165000" y="544608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512"/>
          <p:cNvSpPr/>
          <p:nvPr/>
        </p:nvSpPr>
        <p:spPr>
          <a:xfrm>
            <a:off x="6287040" y="556164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513"/>
          <p:cNvSpPr/>
          <p:nvPr/>
        </p:nvSpPr>
        <p:spPr>
          <a:xfrm>
            <a:off x="6409440" y="567756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514"/>
          <p:cNvSpPr/>
          <p:nvPr/>
        </p:nvSpPr>
        <p:spPr>
          <a:xfrm>
            <a:off x="6531480" y="5793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515"/>
          <p:cNvSpPr/>
          <p:nvPr/>
        </p:nvSpPr>
        <p:spPr>
          <a:xfrm>
            <a:off x="6257160" y="529992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16"/>
          <p:cNvSpPr/>
          <p:nvPr/>
        </p:nvSpPr>
        <p:spPr>
          <a:xfrm>
            <a:off x="6379200" y="5415840"/>
            <a:ext cx="6012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17"/>
          <p:cNvSpPr/>
          <p:nvPr/>
        </p:nvSpPr>
        <p:spPr>
          <a:xfrm>
            <a:off x="6501600" y="55332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18"/>
          <p:cNvSpPr/>
          <p:nvPr/>
        </p:nvSpPr>
        <p:spPr>
          <a:xfrm>
            <a:off x="6501600" y="5330160"/>
            <a:ext cx="615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Line 519"/>
          <p:cNvSpPr/>
          <p:nvPr/>
        </p:nvSpPr>
        <p:spPr>
          <a:xfrm>
            <a:off x="5072760" y="5701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520"/>
          <p:cNvSpPr/>
          <p:nvPr/>
        </p:nvSpPr>
        <p:spPr>
          <a:xfrm>
            <a:off x="5072760" y="61761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521"/>
          <p:cNvSpPr/>
          <p:nvPr/>
        </p:nvSpPr>
        <p:spPr>
          <a:xfrm>
            <a:off x="5317200" y="5934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522"/>
          <p:cNvSpPr/>
          <p:nvPr/>
        </p:nvSpPr>
        <p:spPr>
          <a:xfrm>
            <a:off x="4955400" y="584748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523"/>
          <p:cNvSpPr/>
          <p:nvPr/>
        </p:nvSpPr>
        <p:spPr>
          <a:xfrm>
            <a:off x="4980600" y="53251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524"/>
          <p:cNvSpPr/>
          <p:nvPr/>
        </p:nvSpPr>
        <p:spPr>
          <a:xfrm>
            <a:off x="5409360" y="55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525"/>
          <p:cNvSpPr/>
          <p:nvPr/>
        </p:nvSpPr>
        <p:spPr>
          <a:xfrm>
            <a:off x="6655320" y="5242680"/>
            <a:ext cx="1898280" cy="1161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526"/>
          <p:cNvSpPr/>
          <p:nvPr/>
        </p:nvSpPr>
        <p:spPr>
          <a:xfrm>
            <a:off x="6776280" y="53586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527"/>
          <p:cNvSpPr/>
          <p:nvPr/>
        </p:nvSpPr>
        <p:spPr>
          <a:xfrm>
            <a:off x="6991920" y="535860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28"/>
          <p:cNvSpPr/>
          <p:nvPr/>
        </p:nvSpPr>
        <p:spPr>
          <a:xfrm>
            <a:off x="6747480" y="55616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529"/>
          <p:cNvSpPr/>
          <p:nvPr/>
        </p:nvSpPr>
        <p:spPr>
          <a:xfrm>
            <a:off x="6747480" y="579348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530"/>
          <p:cNvSpPr/>
          <p:nvPr/>
        </p:nvSpPr>
        <p:spPr>
          <a:xfrm>
            <a:off x="6747480" y="623016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531"/>
          <p:cNvSpPr/>
          <p:nvPr/>
        </p:nvSpPr>
        <p:spPr>
          <a:xfrm>
            <a:off x="6900120" y="5474520"/>
            <a:ext cx="597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532"/>
          <p:cNvSpPr/>
          <p:nvPr/>
        </p:nvSpPr>
        <p:spPr>
          <a:xfrm>
            <a:off x="7022160" y="559044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533"/>
          <p:cNvSpPr/>
          <p:nvPr/>
        </p:nvSpPr>
        <p:spPr>
          <a:xfrm>
            <a:off x="714456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534"/>
          <p:cNvSpPr/>
          <p:nvPr/>
        </p:nvSpPr>
        <p:spPr>
          <a:xfrm>
            <a:off x="7266600" y="582372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535"/>
          <p:cNvSpPr/>
          <p:nvPr/>
        </p:nvSpPr>
        <p:spPr>
          <a:xfrm>
            <a:off x="7389000" y="593964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536"/>
          <p:cNvSpPr/>
          <p:nvPr/>
        </p:nvSpPr>
        <p:spPr>
          <a:xfrm>
            <a:off x="7512840" y="605556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37"/>
          <p:cNvSpPr/>
          <p:nvPr/>
        </p:nvSpPr>
        <p:spPr>
          <a:xfrm>
            <a:off x="7633440" y="6171480"/>
            <a:ext cx="6300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538"/>
          <p:cNvSpPr/>
          <p:nvPr/>
        </p:nvSpPr>
        <p:spPr>
          <a:xfrm>
            <a:off x="7757280" y="628740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539"/>
          <p:cNvSpPr/>
          <p:nvPr/>
        </p:nvSpPr>
        <p:spPr>
          <a:xfrm>
            <a:off x="7114320" y="547452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540"/>
          <p:cNvSpPr/>
          <p:nvPr/>
        </p:nvSpPr>
        <p:spPr>
          <a:xfrm>
            <a:off x="7236360" y="559044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541"/>
          <p:cNvSpPr/>
          <p:nvPr/>
        </p:nvSpPr>
        <p:spPr>
          <a:xfrm>
            <a:off x="7358760" y="5706360"/>
            <a:ext cx="615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542"/>
          <p:cNvSpPr/>
          <p:nvPr/>
        </p:nvSpPr>
        <p:spPr>
          <a:xfrm>
            <a:off x="7480800" y="582372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43"/>
          <p:cNvSpPr/>
          <p:nvPr/>
        </p:nvSpPr>
        <p:spPr>
          <a:xfrm>
            <a:off x="7604640" y="593964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544"/>
          <p:cNvSpPr/>
          <p:nvPr/>
        </p:nvSpPr>
        <p:spPr>
          <a:xfrm>
            <a:off x="772560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545"/>
          <p:cNvSpPr/>
          <p:nvPr/>
        </p:nvSpPr>
        <p:spPr>
          <a:xfrm>
            <a:off x="7849440" y="617148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546"/>
          <p:cNvSpPr/>
          <p:nvPr/>
        </p:nvSpPr>
        <p:spPr>
          <a:xfrm>
            <a:off x="7971480" y="628740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547"/>
          <p:cNvSpPr/>
          <p:nvPr/>
        </p:nvSpPr>
        <p:spPr>
          <a:xfrm>
            <a:off x="6868080" y="567756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48"/>
          <p:cNvSpPr/>
          <p:nvPr/>
        </p:nvSpPr>
        <p:spPr>
          <a:xfrm>
            <a:off x="6991920" y="579348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49"/>
          <p:cNvSpPr/>
          <p:nvPr/>
        </p:nvSpPr>
        <p:spPr>
          <a:xfrm>
            <a:off x="7114320" y="5909400"/>
            <a:ext cx="597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550"/>
          <p:cNvSpPr/>
          <p:nvPr/>
        </p:nvSpPr>
        <p:spPr>
          <a:xfrm>
            <a:off x="7236360" y="6027120"/>
            <a:ext cx="615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551"/>
          <p:cNvSpPr/>
          <p:nvPr/>
        </p:nvSpPr>
        <p:spPr>
          <a:xfrm>
            <a:off x="7358760" y="614268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552"/>
          <p:cNvSpPr/>
          <p:nvPr/>
        </p:nvSpPr>
        <p:spPr>
          <a:xfrm>
            <a:off x="7480800" y="625860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53"/>
          <p:cNvSpPr/>
          <p:nvPr/>
        </p:nvSpPr>
        <p:spPr>
          <a:xfrm>
            <a:off x="6868080" y="590940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554"/>
          <p:cNvSpPr/>
          <p:nvPr/>
        </p:nvSpPr>
        <p:spPr>
          <a:xfrm>
            <a:off x="6991920" y="602712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555"/>
          <p:cNvSpPr/>
          <p:nvPr/>
        </p:nvSpPr>
        <p:spPr>
          <a:xfrm>
            <a:off x="7114320" y="6142680"/>
            <a:ext cx="597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556"/>
          <p:cNvSpPr/>
          <p:nvPr/>
        </p:nvSpPr>
        <p:spPr>
          <a:xfrm>
            <a:off x="7236360" y="6258600"/>
            <a:ext cx="6156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557"/>
          <p:cNvSpPr/>
          <p:nvPr/>
        </p:nvSpPr>
        <p:spPr>
          <a:xfrm>
            <a:off x="6715800" y="602712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558"/>
          <p:cNvSpPr/>
          <p:nvPr/>
        </p:nvSpPr>
        <p:spPr>
          <a:xfrm>
            <a:off x="6838200" y="6142680"/>
            <a:ext cx="61560" cy="568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59"/>
          <p:cNvSpPr/>
          <p:nvPr/>
        </p:nvSpPr>
        <p:spPr>
          <a:xfrm>
            <a:off x="6960240" y="625860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60"/>
          <p:cNvSpPr/>
          <p:nvPr/>
        </p:nvSpPr>
        <p:spPr>
          <a:xfrm>
            <a:off x="7174440" y="53586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561"/>
          <p:cNvSpPr/>
          <p:nvPr/>
        </p:nvSpPr>
        <p:spPr>
          <a:xfrm>
            <a:off x="7298280" y="5474520"/>
            <a:ext cx="6012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562"/>
          <p:cNvSpPr/>
          <p:nvPr/>
        </p:nvSpPr>
        <p:spPr>
          <a:xfrm>
            <a:off x="7420680" y="55904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563"/>
          <p:cNvSpPr/>
          <p:nvPr/>
        </p:nvSpPr>
        <p:spPr>
          <a:xfrm>
            <a:off x="754272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64"/>
          <p:cNvSpPr/>
          <p:nvPr/>
        </p:nvSpPr>
        <p:spPr>
          <a:xfrm>
            <a:off x="7665120" y="5823720"/>
            <a:ext cx="60120" cy="568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565"/>
          <p:cNvSpPr/>
          <p:nvPr/>
        </p:nvSpPr>
        <p:spPr>
          <a:xfrm>
            <a:off x="7787520" y="593964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66"/>
          <p:cNvSpPr/>
          <p:nvPr/>
        </p:nvSpPr>
        <p:spPr>
          <a:xfrm>
            <a:off x="790956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67"/>
          <p:cNvSpPr/>
          <p:nvPr/>
        </p:nvSpPr>
        <p:spPr>
          <a:xfrm>
            <a:off x="8031960" y="6171480"/>
            <a:ext cx="630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68"/>
          <p:cNvSpPr/>
          <p:nvPr/>
        </p:nvSpPr>
        <p:spPr>
          <a:xfrm>
            <a:off x="8155800" y="628740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69"/>
          <p:cNvSpPr/>
          <p:nvPr/>
        </p:nvSpPr>
        <p:spPr>
          <a:xfrm>
            <a:off x="7358760" y="53586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70"/>
          <p:cNvSpPr/>
          <p:nvPr/>
        </p:nvSpPr>
        <p:spPr>
          <a:xfrm>
            <a:off x="7480800" y="547452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71"/>
          <p:cNvSpPr/>
          <p:nvPr/>
        </p:nvSpPr>
        <p:spPr>
          <a:xfrm>
            <a:off x="7604640" y="559044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72"/>
          <p:cNvSpPr/>
          <p:nvPr/>
        </p:nvSpPr>
        <p:spPr>
          <a:xfrm>
            <a:off x="7725600" y="57063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573"/>
          <p:cNvSpPr/>
          <p:nvPr/>
        </p:nvSpPr>
        <p:spPr>
          <a:xfrm>
            <a:off x="7849440" y="5823720"/>
            <a:ext cx="597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574"/>
          <p:cNvSpPr/>
          <p:nvPr/>
        </p:nvSpPr>
        <p:spPr>
          <a:xfrm>
            <a:off x="7971480" y="593964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575"/>
          <p:cNvSpPr/>
          <p:nvPr/>
        </p:nvSpPr>
        <p:spPr>
          <a:xfrm>
            <a:off x="8095320" y="6055560"/>
            <a:ext cx="6012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576"/>
          <p:cNvSpPr/>
          <p:nvPr/>
        </p:nvSpPr>
        <p:spPr>
          <a:xfrm>
            <a:off x="8215920" y="6171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577"/>
          <p:cNvSpPr/>
          <p:nvPr/>
        </p:nvSpPr>
        <p:spPr>
          <a:xfrm>
            <a:off x="8338320" y="6287400"/>
            <a:ext cx="615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578"/>
          <p:cNvSpPr/>
          <p:nvPr/>
        </p:nvSpPr>
        <p:spPr>
          <a:xfrm>
            <a:off x="7572960" y="535860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579"/>
          <p:cNvSpPr/>
          <p:nvPr/>
        </p:nvSpPr>
        <p:spPr>
          <a:xfrm>
            <a:off x="7696800" y="547452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580"/>
          <p:cNvSpPr/>
          <p:nvPr/>
        </p:nvSpPr>
        <p:spPr>
          <a:xfrm>
            <a:off x="7817400" y="5590440"/>
            <a:ext cx="615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581"/>
          <p:cNvSpPr/>
          <p:nvPr/>
        </p:nvSpPr>
        <p:spPr>
          <a:xfrm>
            <a:off x="7941240" y="5706360"/>
            <a:ext cx="6012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582"/>
          <p:cNvSpPr/>
          <p:nvPr/>
        </p:nvSpPr>
        <p:spPr>
          <a:xfrm>
            <a:off x="8063640" y="5823720"/>
            <a:ext cx="597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583"/>
          <p:cNvSpPr/>
          <p:nvPr/>
        </p:nvSpPr>
        <p:spPr>
          <a:xfrm>
            <a:off x="8185680" y="593964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584"/>
          <p:cNvSpPr/>
          <p:nvPr/>
        </p:nvSpPr>
        <p:spPr>
          <a:xfrm>
            <a:off x="8308080" y="605556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585"/>
          <p:cNvSpPr/>
          <p:nvPr/>
        </p:nvSpPr>
        <p:spPr>
          <a:xfrm>
            <a:off x="8430120" y="6171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586"/>
          <p:cNvSpPr/>
          <p:nvPr/>
        </p:nvSpPr>
        <p:spPr>
          <a:xfrm>
            <a:off x="7725600" y="5330160"/>
            <a:ext cx="61560" cy="565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587"/>
          <p:cNvSpPr/>
          <p:nvPr/>
        </p:nvSpPr>
        <p:spPr>
          <a:xfrm>
            <a:off x="7849440" y="544608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588"/>
          <p:cNvSpPr/>
          <p:nvPr/>
        </p:nvSpPr>
        <p:spPr>
          <a:xfrm>
            <a:off x="7971480" y="55616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589"/>
          <p:cNvSpPr/>
          <p:nvPr/>
        </p:nvSpPr>
        <p:spPr>
          <a:xfrm>
            <a:off x="8095320" y="5677560"/>
            <a:ext cx="601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590"/>
          <p:cNvSpPr/>
          <p:nvPr/>
        </p:nvSpPr>
        <p:spPr>
          <a:xfrm>
            <a:off x="8215920" y="5793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591"/>
          <p:cNvSpPr/>
          <p:nvPr/>
        </p:nvSpPr>
        <p:spPr>
          <a:xfrm>
            <a:off x="8338320" y="5909400"/>
            <a:ext cx="615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592"/>
          <p:cNvSpPr/>
          <p:nvPr/>
        </p:nvSpPr>
        <p:spPr>
          <a:xfrm>
            <a:off x="8462160" y="602712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593"/>
          <p:cNvSpPr/>
          <p:nvPr/>
        </p:nvSpPr>
        <p:spPr>
          <a:xfrm>
            <a:off x="7941240" y="5330160"/>
            <a:ext cx="6012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594"/>
          <p:cNvSpPr/>
          <p:nvPr/>
        </p:nvSpPr>
        <p:spPr>
          <a:xfrm>
            <a:off x="8063640" y="544608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595"/>
          <p:cNvSpPr/>
          <p:nvPr/>
        </p:nvSpPr>
        <p:spPr>
          <a:xfrm>
            <a:off x="8185680" y="556164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596"/>
          <p:cNvSpPr/>
          <p:nvPr/>
        </p:nvSpPr>
        <p:spPr>
          <a:xfrm>
            <a:off x="8308080" y="5677560"/>
            <a:ext cx="615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597"/>
          <p:cNvSpPr/>
          <p:nvPr/>
        </p:nvSpPr>
        <p:spPr>
          <a:xfrm>
            <a:off x="8430120" y="5793480"/>
            <a:ext cx="615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598"/>
          <p:cNvSpPr/>
          <p:nvPr/>
        </p:nvSpPr>
        <p:spPr>
          <a:xfrm>
            <a:off x="8155800" y="529992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599"/>
          <p:cNvSpPr/>
          <p:nvPr/>
        </p:nvSpPr>
        <p:spPr>
          <a:xfrm>
            <a:off x="8277840" y="5415840"/>
            <a:ext cx="6012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600"/>
          <p:cNvSpPr/>
          <p:nvPr/>
        </p:nvSpPr>
        <p:spPr>
          <a:xfrm>
            <a:off x="8400240" y="5533200"/>
            <a:ext cx="615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601"/>
          <p:cNvSpPr/>
          <p:nvPr/>
        </p:nvSpPr>
        <p:spPr>
          <a:xfrm>
            <a:off x="8400240" y="5330160"/>
            <a:ext cx="615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89" name="Group 602"/>
          <p:cNvGrpSpPr/>
          <p:nvPr/>
        </p:nvGrpSpPr>
        <p:grpSpPr>
          <a:xfrm>
            <a:off x="8001720" y="5271480"/>
            <a:ext cx="122040" cy="115560"/>
            <a:chOff x="8001720" y="5271480"/>
            <a:chExt cx="122040" cy="115560"/>
          </a:xfrm>
        </p:grpSpPr>
        <p:sp>
          <p:nvSpPr>
            <p:cNvPr id="990" name="Line 603"/>
            <p:cNvSpPr/>
            <p:nvPr/>
          </p:nvSpPr>
          <p:spPr>
            <a:xfrm>
              <a:off x="8056080" y="527148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Line 604"/>
            <p:cNvSpPr/>
            <p:nvPr/>
          </p:nvSpPr>
          <p:spPr>
            <a:xfrm flipV="1">
              <a:off x="8001720" y="5325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2" name="Group 605"/>
          <p:cNvGrpSpPr/>
          <p:nvPr/>
        </p:nvGrpSpPr>
        <p:grpSpPr>
          <a:xfrm>
            <a:off x="8277840" y="5502960"/>
            <a:ext cx="122400" cy="117720"/>
            <a:chOff x="8277840" y="5502960"/>
            <a:chExt cx="122400" cy="117720"/>
          </a:xfrm>
        </p:grpSpPr>
        <p:sp>
          <p:nvSpPr>
            <p:cNvPr id="993" name="Line 606"/>
            <p:cNvSpPr/>
            <p:nvPr/>
          </p:nvSpPr>
          <p:spPr>
            <a:xfrm>
              <a:off x="833220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Line 607"/>
            <p:cNvSpPr/>
            <p:nvPr/>
          </p:nvSpPr>
          <p:spPr>
            <a:xfrm flipV="1">
              <a:off x="827784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5" name="Group 608"/>
          <p:cNvGrpSpPr/>
          <p:nvPr/>
        </p:nvGrpSpPr>
        <p:grpSpPr>
          <a:xfrm>
            <a:off x="8185320" y="5996520"/>
            <a:ext cx="122400" cy="117360"/>
            <a:chOff x="8185320" y="5996520"/>
            <a:chExt cx="122400" cy="117360"/>
          </a:xfrm>
        </p:grpSpPr>
        <p:sp>
          <p:nvSpPr>
            <p:cNvPr id="996" name="Line 609"/>
            <p:cNvSpPr/>
            <p:nvPr/>
          </p:nvSpPr>
          <p:spPr>
            <a:xfrm>
              <a:off x="8239680" y="5996520"/>
              <a:ext cx="2520" cy="117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Line 610"/>
            <p:cNvSpPr/>
            <p:nvPr/>
          </p:nvSpPr>
          <p:spPr>
            <a:xfrm flipV="1">
              <a:off x="8185320" y="605160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8" name="Group 611"/>
          <p:cNvGrpSpPr/>
          <p:nvPr/>
        </p:nvGrpSpPr>
        <p:grpSpPr>
          <a:xfrm>
            <a:off x="7971480" y="6055560"/>
            <a:ext cx="123840" cy="115920"/>
            <a:chOff x="7971480" y="6055560"/>
            <a:chExt cx="123840" cy="115920"/>
          </a:xfrm>
        </p:grpSpPr>
        <p:sp>
          <p:nvSpPr>
            <p:cNvPr id="999" name="Line 612"/>
            <p:cNvSpPr/>
            <p:nvPr/>
          </p:nvSpPr>
          <p:spPr>
            <a:xfrm>
              <a:off x="8026560" y="60555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0" name="Line 613"/>
            <p:cNvSpPr/>
            <p:nvPr/>
          </p:nvSpPr>
          <p:spPr>
            <a:xfrm flipV="1">
              <a:off x="7971480" y="6109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1" name="Group 614"/>
          <p:cNvGrpSpPr/>
          <p:nvPr/>
        </p:nvGrpSpPr>
        <p:grpSpPr>
          <a:xfrm>
            <a:off x="7879320" y="5502960"/>
            <a:ext cx="122400" cy="117720"/>
            <a:chOff x="7879320" y="5502960"/>
            <a:chExt cx="122400" cy="117720"/>
          </a:xfrm>
        </p:grpSpPr>
        <p:sp>
          <p:nvSpPr>
            <p:cNvPr id="1002" name="Line 615"/>
            <p:cNvSpPr/>
            <p:nvPr/>
          </p:nvSpPr>
          <p:spPr>
            <a:xfrm>
              <a:off x="793368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Line 616"/>
            <p:cNvSpPr/>
            <p:nvPr/>
          </p:nvSpPr>
          <p:spPr>
            <a:xfrm flipV="1">
              <a:off x="787932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4" name="Group 617"/>
          <p:cNvGrpSpPr/>
          <p:nvPr/>
        </p:nvGrpSpPr>
        <p:grpSpPr>
          <a:xfrm>
            <a:off x="7909560" y="5764680"/>
            <a:ext cx="122400" cy="115920"/>
            <a:chOff x="7909560" y="5764680"/>
            <a:chExt cx="122400" cy="115920"/>
          </a:xfrm>
        </p:grpSpPr>
        <p:sp>
          <p:nvSpPr>
            <p:cNvPr id="1005" name="Line 618"/>
            <p:cNvSpPr/>
            <p:nvPr/>
          </p:nvSpPr>
          <p:spPr>
            <a:xfrm>
              <a:off x="7963920" y="576468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Line 619"/>
            <p:cNvSpPr/>
            <p:nvPr/>
          </p:nvSpPr>
          <p:spPr>
            <a:xfrm flipV="1">
              <a:off x="7909560" y="5819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7" name="CustomShape 620"/>
          <p:cNvSpPr/>
          <p:nvPr/>
        </p:nvSpPr>
        <p:spPr>
          <a:xfrm rot="5400000">
            <a:off x="6599880" y="5437800"/>
            <a:ext cx="109080" cy="2388960"/>
          </a:xfrm>
          <a:custGeom>
            <a:avLst/>
            <a:gdLst/>
            <a:ahLst/>
            <a:rect l="l" t="t" r="r" b="b"/>
            <a:pathLst>
              <a:path w="306" h="6639">
                <a:moveTo>
                  <a:pt x="0" y="0"/>
                </a:moveTo>
                <a:cubicBezTo>
                  <a:pt x="76" y="0"/>
                  <a:pt x="152" y="276"/>
                  <a:pt x="152" y="553"/>
                </a:cubicBezTo>
                <a:lnTo>
                  <a:pt x="152" y="2765"/>
                </a:lnTo>
                <a:cubicBezTo>
                  <a:pt x="152" y="3042"/>
                  <a:pt x="228" y="3319"/>
                  <a:pt x="305" y="3319"/>
                </a:cubicBezTo>
                <a:cubicBezTo>
                  <a:pt x="228" y="3319"/>
                  <a:pt x="152" y="3595"/>
                  <a:pt x="152" y="3872"/>
                </a:cubicBezTo>
                <a:lnTo>
                  <a:pt x="152" y="6084"/>
                </a:lnTo>
                <a:cubicBezTo>
                  <a:pt x="152" y="6361"/>
                  <a:pt x="76" y="6638"/>
                  <a:pt x="0" y="6638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621"/>
          <p:cNvSpPr/>
          <p:nvPr/>
        </p:nvSpPr>
        <p:spPr>
          <a:xfrm>
            <a:off x="5072760" y="4872960"/>
            <a:ext cx="1245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09" name="CustomShape 622"/>
          <p:cNvSpPr/>
          <p:nvPr/>
        </p:nvSpPr>
        <p:spPr>
          <a:xfrm>
            <a:off x="7011000" y="4872960"/>
            <a:ext cx="1244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0" name="Line 623"/>
          <p:cNvSpPr/>
          <p:nvPr/>
        </p:nvSpPr>
        <p:spPr>
          <a:xfrm>
            <a:off x="6655320" y="4685400"/>
            <a:ext cx="360" cy="179640"/>
          </a:xfrm>
          <a:prstGeom prst="line">
            <a:avLst/>
          </a:prstGeom>
          <a:ln w="15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Line 624"/>
          <p:cNvSpPr/>
          <p:nvPr/>
        </p:nvSpPr>
        <p:spPr>
          <a:xfrm>
            <a:off x="6593400" y="4574520"/>
            <a:ext cx="360" cy="406440"/>
          </a:xfrm>
          <a:prstGeom prst="line">
            <a:avLst/>
          </a:prstGeom>
          <a:ln w="316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625"/>
          <p:cNvSpPr/>
          <p:nvPr/>
        </p:nvSpPr>
        <p:spPr>
          <a:xfrm>
            <a:off x="4367880" y="4487040"/>
            <a:ext cx="2225160" cy="1267920"/>
          </a:xfrm>
          <a:custGeom>
            <a:avLst/>
            <a:gdLst/>
            <a:ahLst/>
            <a:rect l="l" t="t" r="r" b="b"/>
            <a:pathLst>
              <a:path w="1744" h="1048">
                <a:moveTo>
                  <a:pt x="1744" y="216"/>
                </a:moveTo>
                <a:cubicBezTo>
                  <a:pt x="1436" y="232"/>
                  <a:pt x="1128" y="248"/>
                  <a:pt x="928" y="216"/>
                </a:cubicBezTo>
                <a:cubicBezTo>
                  <a:pt x="728" y="184"/>
                  <a:pt x="664" y="0"/>
                  <a:pt x="544" y="24"/>
                </a:cubicBezTo>
                <a:cubicBezTo>
                  <a:pt x="424" y="48"/>
                  <a:pt x="280" y="272"/>
                  <a:pt x="208" y="360"/>
                </a:cubicBezTo>
                <a:cubicBezTo>
                  <a:pt x="136" y="448"/>
                  <a:pt x="120" y="504"/>
                  <a:pt x="112" y="552"/>
                </a:cubicBezTo>
                <a:cubicBezTo>
                  <a:pt x="104" y="600"/>
                  <a:pt x="144" y="616"/>
                  <a:pt x="160" y="648"/>
                </a:cubicBezTo>
                <a:cubicBezTo>
                  <a:pt x="176" y="680"/>
                  <a:pt x="224" y="712"/>
                  <a:pt x="208" y="744"/>
                </a:cubicBezTo>
                <a:cubicBezTo>
                  <a:pt x="192" y="776"/>
                  <a:pt x="96" y="808"/>
                  <a:pt x="64" y="840"/>
                </a:cubicBezTo>
                <a:cubicBezTo>
                  <a:pt x="32" y="872"/>
                  <a:pt x="0" y="904"/>
                  <a:pt x="16" y="936"/>
                </a:cubicBezTo>
                <a:cubicBezTo>
                  <a:pt x="32" y="968"/>
                  <a:pt x="112" y="1016"/>
                  <a:pt x="160" y="1032"/>
                </a:cubicBezTo>
                <a:cubicBezTo>
                  <a:pt x="208" y="1048"/>
                  <a:pt x="256" y="1040"/>
                  <a:pt x="304" y="103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626"/>
          <p:cNvSpPr/>
          <p:nvPr/>
        </p:nvSpPr>
        <p:spPr>
          <a:xfrm>
            <a:off x="6655320" y="4574520"/>
            <a:ext cx="2408040" cy="1287000"/>
          </a:xfrm>
          <a:custGeom>
            <a:avLst/>
            <a:gdLst/>
            <a:ahLst/>
            <a:rect l="l" t="t" r="r" b="b"/>
            <a:pathLst>
              <a:path w="1888" h="1064">
                <a:moveTo>
                  <a:pt x="0" y="144"/>
                </a:moveTo>
                <a:cubicBezTo>
                  <a:pt x="376" y="148"/>
                  <a:pt x="752" y="152"/>
                  <a:pt x="960" y="144"/>
                </a:cubicBezTo>
                <a:cubicBezTo>
                  <a:pt x="1168" y="136"/>
                  <a:pt x="1168" y="120"/>
                  <a:pt x="1248" y="96"/>
                </a:cubicBezTo>
                <a:cubicBezTo>
                  <a:pt x="1328" y="72"/>
                  <a:pt x="1384" y="0"/>
                  <a:pt x="1440" y="0"/>
                </a:cubicBezTo>
                <a:cubicBezTo>
                  <a:pt x="1496" y="0"/>
                  <a:pt x="1560" y="40"/>
                  <a:pt x="1584" y="96"/>
                </a:cubicBezTo>
                <a:cubicBezTo>
                  <a:pt x="1608" y="152"/>
                  <a:pt x="1576" y="280"/>
                  <a:pt x="1584" y="336"/>
                </a:cubicBezTo>
                <a:cubicBezTo>
                  <a:pt x="1592" y="392"/>
                  <a:pt x="1592" y="416"/>
                  <a:pt x="1632" y="432"/>
                </a:cubicBezTo>
                <a:cubicBezTo>
                  <a:pt x="1672" y="448"/>
                  <a:pt x="1784" y="392"/>
                  <a:pt x="1824" y="432"/>
                </a:cubicBezTo>
                <a:cubicBezTo>
                  <a:pt x="1864" y="472"/>
                  <a:pt x="1888" y="608"/>
                  <a:pt x="1872" y="672"/>
                </a:cubicBezTo>
                <a:cubicBezTo>
                  <a:pt x="1856" y="736"/>
                  <a:pt x="1768" y="784"/>
                  <a:pt x="1728" y="816"/>
                </a:cubicBezTo>
                <a:cubicBezTo>
                  <a:pt x="1688" y="848"/>
                  <a:pt x="1656" y="840"/>
                  <a:pt x="1632" y="864"/>
                </a:cubicBezTo>
                <a:cubicBezTo>
                  <a:pt x="1608" y="888"/>
                  <a:pt x="1600" y="928"/>
                  <a:pt x="1584" y="960"/>
                </a:cubicBezTo>
                <a:cubicBezTo>
                  <a:pt x="1568" y="992"/>
                  <a:pt x="1552" y="1048"/>
                  <a:pt x="1536" y="1056"/>
                </a:cubicBezTo>
                <a:cubicBezTo>
                  <a:pt x="1520" y="1064"/>
                  <a:pt x="1496" y="1016"/>
                  <a:pt x="1488" y="1008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Line 627"/>
          <p:cNvSpPr/>
          <p:nvPr/>
        </p:nvSpPr>
        <p:spPr>
          <a:xfrm>
            <a:off x="6715800" y="46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5" name="Group 628"/>
          <p:cNvGrpSpPr/>
          <p:nvPr/>
        </p:nvGrpSpPr>
        <p:grpSpPr>
          <a:xfrm>
            <a:off x="6409440" y="4631400"/>
            <a:ext cx="122040" cy="117720"/>
            <a:chOff x="6409440" y="4631400"/>
            <a:chExt cx="122040" cy="117720"/>
          </a:xfrm>
        </p:grpSpPr>
        <p:sp>
          <p:nvSpPr>
            <p:cNvPr id="1016" name="Line 629"/>
            <p:cNvSpPr/>
            <p:nvPr/>
          </p:nvSpPr>
          <p:spPr>
            <a:xfrm>
              <a:off x="6463800" y="463140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Line 630"/>
            <p:cNvSpPr/>
            <p:nvPr/>
          </p:nvSpPr>
          <p:spPr>
            <a:xfrm flipV="1">
              <a:off x="6409440" y="4686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8" name="Group 631"/>
          <p:cNvGrpSpPr/>
          <p:nvPr/>
        </p:nvGrpSpPr>
        <p:grpSpPr>
          <a:xfrm>
            <a:off x="5485320" y="6462000"/>
            <a:ext cx="123840" cy="115920"/>
            <a:chOff x="5485320" y="6462000"/>
            <a:chExt cx="123840" cy="115920"/>
          </a:xfrm>
        </p:grpSpPr>
        <p:sp>
          <p:nvSpPr>
            <p:cNvPr id="1019" name="Line 632"/>
            <p:cNvSpPr/>
            <p:nvPr/>
          </p:nvSpPr>
          <p:spPr>
            <a:xfrm>
              <a:off x="5540400" y="646200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Line 633"/>
            <p:cNvSpPr/>
            <p:nvPr/>
          </p:nvSpPr>
          <p:spPr>
            <a:xfrm flipV="1">
              <a:off x="5485320" y="6516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1" name="Group 634"/>
          <p:cNvGrpSpPr/>
          <p:nvPr/>
        </p:nvGrpSpPr>
        <p:grpSpPr>
          <a:xfrm>
            <a:off x="5609160" y="6458760"/>
            <a:ext cx="122400" cy="115920"/>
            <a:chOff x="5609160" y="6458760"/>
            <a:chExt cx="122400" cy="115920"/>
          </a:xfrm>
        </p:grpSpPr>
        <p:sp>
          <p:nvSpPr>
            <p:cNvPr id="1022" name="Line 635"/>
            <p:cNvSpPr/>
            <p:nvPr/>
          </p:nvSpPr>
          <p:spPr>
            <a:xfrm>
              <a:off x="5663520" y="64587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Line 636"/>
            <p:cNvSpPr/>
            <p:nvPr/>
          </p:nvSpPr>
          <p:spPr>
            <a:xfrm flipV="1">
              <a:off x="5609160" y="651312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4" name="Group 637"/>
          <p:cNvGrpSpPr/>
          <p:nvPr/>
        </p:nvGrpSpPr>
        <p:grpSpPr>
          <a:xfrm>
            <a:off x="5766120" y="6436080"/>
            <a:ext cx="122400" cy="115920"/>
            <a:chOff x="5766120" y="6436080"/>
            <a:chExt cx="122400" cy="115920"/>
          </a:xfrm>
        </p:grpSpPr>
        <p:sp>
          <p:nvSpPr>
            <p:cNvPr id="1025" name="Line 638"/>
            <p:cNvSpPr/>
            <p:nvPr/>
          </p:nvSpPr>
          <p:spPr>
            <a:xfrm>
              <a:off x="5820480" y="643608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Line 639"/>
            <p:cNvSpPr/>
            <p:nvPr/>
          </p:nvSpPr>
          <p:spPr>
            <a:xfrm flipV="1">
              <a:off x="5766120" y="64904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7" name="Group 640"/>
          <p:cNvGrpSpPr/>
          <p:nvPr/>
        </p:nvGrpSpPr>
        <p:grpSpPr>
          <a:xfrm>
            <a:off x="5918760" y="6438240"/>
            <a:ext cx="123840" cy="115920"/>
            <a:chOff x="5918760" y="6438240"/>
            <a:chExt cx="123840" cy="115920"/>
          </a:xfrm>
        </p:grpSpPr>
        <p:sp>
          <p:nvSpPr>
            <p:cNvPr id="1028" name="Line 641"/>
            <p:cNvSpPr/>
            <p:nvPr/>
          </p:nvSpPr>
          <p:spPr>
            <a:xfrm>
              <a:off x="5973840" y="643824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Line 642"/>
            <p:cNvSpPr/>
            <p:nvPr/>
          </p:nvSpPr>
          <p:spPr>
            <a:xfrm flipV="1">
              <a:off x="5918760" y="64926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0" name="Group 643"/>
          <p:cNvGrpSpPr/>
          <p:nvPr/>
        </p:nvGrpSpPr>
        <p:grpSpPr>
          <a:xfrm>
            <a:off x="6103080" y="6442920"/>
            <a:ext cx="122040" cy="115920"/>
            <a:chOff x="6103080" y="6442920"/>
            <a:chExt cx="122040" cy="115920"/>
          </a:xfrm>
        </p:grpSpPr>
        <p:sp>
          <p:nvSpPr>
            <p:cNvPr id="1031" name="Line 644"/>
            <p:cNvSpPr/>
            <p:nvPr/>
          </p:nvSpPr>
          <p:spPr>
            <a:xfrm>
              <a:off x="6157440" y="644292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Line 645"/>
            <p:cNvSpPr/>
            <p:nvPr/>
          </p:nvSpPr>
          <p:spPr>
            <a:xfrm flipV="1">
              <a:off x="6103080" y="64972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3" name="Group 646"/>
          <p:cNvGrpSpPr/>
          <p:nvPr/>
        </p:nvGrpSpPr>
        <p:grpSpPr>
          <a:xfrm>
            <a:off x="6287040" y="6444360"/>
            <a:ext cx="123840" cy="115920"/>
            <a:chOff x="6287040" y="6444360"/>
            <a:chExt cx="123840" cy="115920"/>
          </a:xfrm>
        </p:grpSpPr>
        <p:sp>
          <p:nvSpPr>
            <p:cNvPr id="1034" name="Line 647"/>
            <p:cNvSpPr/>
            <p:nvPr/>
          </p:nvSpPr>
          <p:spPr>
            <a:xfrm>
              <a:off x="6342120" y="64443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Line 648"/>
            <p:cNvSpPr/>
            <p:nvPr/>
          </p:nvSpPr>
          <p:spPr>
            <a:xfrm flipV="1">
              <a:off x="6287040" y="6498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6" name="Group 649"/>
          <p:cNvGrpSpPr/>
          <p:nvPr/>
        </p:nvGrpSpPr>
        <p:grpSpPr>
          <a:xfrm>
            <a:off x="6458760" y="6449400"/>
            <a:ext cx="122040" cy="115560"/>
            <a:chOff x="6458760" y="6449400"/>
            <a:chExt cx="122040" cy="115560"/>
          </a:xfrm>
        </p:grpSpPr>
        <p:sp>
          <p:nvSpPr>
            <p:cNvPr id="1037" name="Line 650"/>
            <p:cNvSpPr/>
            <p:nvPr/>
          </p:nvSpPr>
          <p:spPr>
            <a:xfrm>
              <a:off x="6513120" y="644940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Line 651"/>
            <p:cNvSpPr/>
            <p:nvPr/>
          </p:nvSpPr>
          <p:spPr>
            <a:xfrm flipV="1">
              <a:off x="6458760" y="650340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9" name="Line 652"/>
          <p:cNvSpPr/>
          <p:nvPr/>
        </p:nvSpPr>
        <p:spPr>
          <a:xfrm>
            <a:off x="6761880" y="65113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Line 653"/>
          <p:cNvSpPr/>
          <p:nvPr/>
        </p:nvSpPr>
        <p:spPr>
          <a:xfrm>
            <a:off x="6930000" y="65192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654"/>
          <p:cNvSpPr/>
          <p:nvPr/>
        </p:nvSpPr>
        <p:spPr>
          <a:xfrm>
            <a:off x="7098480" y="6527160"/>
            <a:ext cx="903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655"/>
          <p:cNvSpPr/>
          <p:nvPr/>
        </p:nvSpPr>
        <p:spPr>
          <a:xfrm>
            <a:off x="7266600" y="652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656"/>
          <p:cNvSpPr/>
          <p:nvPr/>
        </p:nvSpPr>
        <p:spPr>
          <a:xfrm>
            <a:off x="7420680" y="652536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657"/>
          <p:cNvSpPr/>
          <p:nvPr/>
        </p:nvSpPr>
        <p:spPr>
          <a:xfrm>
            <a:off x="7542720" y="652212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658"/>
          <p:cNvSpPr/>
          <p:nvPr/>
        </p:nvSpPr>
        <p:spPr>
          <a:xfrm>
            <a:off x="7725600" y="6523920"/>
            <a:ext cx="918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659"/>
          <p:cNvSpPr/>
          <p:nvPr/>
        </p:nvSpPr>
        <p:spPr>
          <a:xfrm>
            <a:off x="6173280" y="4166280"/>
            <a:ext cx="838440" cy="44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s-ES" sz="20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47" name="CustomShape 660"/>
          <p:cNvSpPr/>
          <p:nvPr/>
        </p:nvSpPr>
        <p:spPr>
          <a:xfrm>
            <a:off x="142560" y="4093560"/>
            <a:ext cx="460908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depletion zone acts as a particle detector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8" name="CustomShape 661"/>
          <p:cNvSpPr/>
          <p:nvPr/>
        </p:nvSpPr>
        <p:spPr>
          <a:xfrm>
            <a:off x="121680" y="4547160"/>
            <a:ext cx="460908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carriers created by a crossing particle will produce a detectable current due to the electric field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-5760" y="77760"/>
            <a:ext cx="7852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photo-detection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108000" y="677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can produced light through several mechanisms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Bremstrahlung (combined with pair production) → scintillators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Cherenkov light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Transition radiation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light produced is collected with photomultipliers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Photo-multiplier tubes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Semi-conductor based (photo-diodes)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1" name="Picture 40" descr=""/>
          <p:cNvPicPr/>
          <p:nvPr/>
        </p:nvPicPr>
        <p:blipFill>
          <a:blip r:embed="rId1"/>
          <a:srcRect l="7396" t="6937" r="9862" b="10406"/>
          <a:stretch/>
        </p:blipFill>
        <p:spPr>
          <a:xfrm>
            <a:off x="576000" y="3748320"/>
            <a:ext cx="1870560" cy="2658600"/>
          </a:xfrm>
          <a:prstGeom prst="rect">
            <a:avLst/>
          </a:prstGeom>
          <a:ln>
            <a:noFill/>
          </a:ln>
        </p:spPr>
      </p:pic>
      <p:pic>
        <p:nvPicPr>
          <p:cNvPr id="1052" name="Picture 45" descr=""/>
          <p:cNvPicPr/>
          <p:nvPr/>
        </p:nvPicPr>
        <p:blipFill>
          <a:blip r:embed="rId2">
            <a:lum bright="10000"/>
          </a:blip>
          <a:stretch/>
        </p:blipFill>
        <p:spPr>
          <a:xfrm>
            <a:off x="3060000" y="3961080"/>
            <a:ext cx="3013920" cy="2409840"/>
          </a:xfrm>
          <a:prstGeom prst="rect">
            <a:avLst/>
          </a:prstGeom>
          <a:ln>
            <a:noFill/>
          </a:ln>
        </p:spPr>
      </p:pic>
      <p:pic>
        <p:nvPicPr>
          <p:cNvPr id="1053" name="Picture 47" descr=""/>
          <p:cNvPicPr/>
          <p:nvPr/>
        </p:nvPicPr>
        <p:blipFill>
          <a:blip r:embed="rId3"/>
          <a:stretch/>
        </p:blipFill>
        <p:spPr>
          <a:xfrm>
            <a:off x="6052320" y="3947760"/>
            <a:ext cx="2876040" cy="2228760"/>
          </a:xfrm>
          <a:prstGeom prst="rect">
            <a:avLst/>
          </a:prstGeom>
          <a:ln>
            <a:noFill/>
          </a:ln>
        </p:spPr>
      </p:pic>
      <p:pic>
        <p:nvPicPr>
          <p:cNvPr id="1054" name="" descr=""/>
          <p:cNvPicPr/>
          <p:nvPr/>
        </p:nvPicPr>
        <p:blipFill>
          <a:blip r:embed="rId4"/>
          <a:stretch/>
        </p:blipFill>
        <p:spPr>
          <a:xfrm>
            <a:off x="5508000" y="1764000"/>
            <a:ext cx="3382920" cy="219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-5760" y="77760"/>
            <a:ext cx="5693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scintillator crystals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108000" y="677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crossing dense materials produce photons via Bremsstrahlung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High energy photons crossing dense materials create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pairs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dense crystal scintillators this process occurrs in a sort of chain reaction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Producing a so-called electromagnetic shower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stops when the energy of the photons is &lt; 2m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crystals conduct the light towards the photomultiplier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detectors photomultiplier are based on avalanche photodiodes technology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7" name="Picture 2" descr=""/>
          <p:cNvPicPr/>
          <p:nvPr/>
        </p:nvPicPr>
        <p:blipFill>
          <a:blip r:embed="rId1"/>
          <a:srcRect l="0" t="0" r="0" b="9798"/>
          <a:stretch/>
        </p:blipFill>
        <p:spPr>
          <a:xfrm>
            <a:off x="5904000" y="2088000"/>
            <a:ext cx="2735640" cy="1419480"/>
          </a:xfrm>
          <a:prstGeom prst="rect">
            <a:avLst/>
          </a:prstGeom>
          <a:ln>
            <a:noFill/>
          </a:ln>
        </p:spPr>
      </p:pic>
      <p:pic>
        <p:nvPicPr>
          <p:cNvPr id="1058" name="Picture 1104" descr=""/>
          <p:cNvPicPr/>
          <p:nvPr/>
        </p:nvPicPr>
        <p:blipFill>
          <a:blip r:embed="rId2"/>
          <a:stretch/>
        </p:blipFill>
        <p:spPr>
          <a:xfrm>
            <a:off x="5400000" y="3835440"/>
            <a:ext cx="3669840" cy="2716200"/>
          </a:xfrm>
          <a:prstGeom prst="rect">
            <a:avLst/>
          </a:prstGeom>
          <a:ln>
            <a:noFill/>
          </a:ln>
        </p:spPr>
      </p:pic>
      <p:sp>
        <p:nvSpPr>
          <p:cNvPr id="1059" name="CustomShape 3"/>
          <p:cNvSpPr/>
          <p:nvPr/>
        </p:nvSpPr>
        <p:spPr>
          <a:xfrm>
            <a:off x="576000" y="3946680"/>
            <a:ext cx="4247640" cy="20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64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CMS ECAL: 80,000 PbWO</a:t>
            </a:r>
            <a:r>
              <a:rPr b="1" lang="es-ES" sz="1800" spc="-1" strike="noStrike" baseline="-30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crystals </a:t>
            </a:r>
            <a:endParaRPr b="0" lang="es-E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Avalanche photodiodes measure scintillation light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23"/>
              </a:spcBef>
            </a:pP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60" name="Formula 4"/>
              <p:cNvSpPr txBox="1"/>
              <p:nvPr/>
            </p:nvSpPr>
            <p:spPr>
              <a:xfrm>
                <a:off x="1065960" y="5256000"/>
                <a:ext cx="3325680" cy="731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  </m:t>
                    </m:r>
                    <m:f>
                      <m:num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E</m:t>
                            </m:r>
                          </m:e>
                        </m:d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≈</m:t>
                    </m:r>
                    <m:f>
                      <m:num>
                        <m:r>
                          <m:t xml:space="preserve">2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7</m:t>
                        </m:r>
                        <m:r>
                          <m:rPr>
                            <m:lit/>
                            <m:nor/>
                          </m:rPr>
                          <m:t xml:space="preserve">%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E</m:t>
                            </m:r>
                          </m:e>
                        </m:rad>
                      </m:den>
                    </m:f>
                    <m:r>
                      <m:t xml:space="preserve">⊕</m:t>
                    </m:r>
                    <m:f>
                      <m:num>
                        <m:r>
                          <m:t xml:space="preserve">0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2</m:t>
                        </m:r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⊕</m:t>
                    </m:r>
                    <m:r>
                      <m:t xml:space="preserve">0</m:t>
                    </m:r>
                    <m:r>
                      <m:rPr>
                        <m:lit/>
                        <m:nor/>
                      </m:rPr>
                      <m:t xml:space="preserve">.</m:t>
                    </m:r>
                    <m:r>
                      <m:rPr>
                        <m:lit/>
                        <m:nor/>
                      </m:rPr>
                      <m:t xml:space="preserve">55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-5760" y="77760"/>
            <a:ext cx="4973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 (I)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2" name="CustomShape 2"/>
          <p:cNvSpPr/>
          <p:nvPr/>
        </p:nvSpPr>
        <p:spPr>
          <a:xfrm>
            <a:off x="108000" y="67788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Modern detectors use several technologies to detect different kinds of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3" name="" descr=""/>
          <p:cNvPicPr/>
          <p:nvPr/>
        </p:nvPicPr>
        <p:blipFill>
          <a:blip r:embed="rId1"/>
          <a:stretch/>
        </p:blipFill>
        <p:spPr>
          <a:xfrm>
            <a:off x="396000" y="1478520"/>
            <a:ext cx="8481600" cy="474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-5760" y="77760"/>
            <a:ext cx="4973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 (II) 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065" name="" descr=""/>
          <p:cNvPicPr/>
          <p:nvPr/>
        </p:nvPicPr>
        <p:blipFill>
          <a:blip r:embed="rId1"/>
          <a:stretch/>
        </p:blipFill>
        <p:spPr>
          <a:xfrm>
            <a:off x="353880" y="824760"/>
            <a:ext cx="8393760" cy="561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-113760" y="77760"/>
            <a:ext cx="8897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momentum measurement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90720" y="77040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momentum of charged particles in large detectors is measured using magnetic fields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Charge particles bend in a magnetic field → the more momentum the less bending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8" name="Picture 2" descr=""/>
          <p:cNvPicPr/>
          <p:nvPr/>
        </p:nvPicPr>
        <p:blipFill>
          <a:blip r:embed="rId1"/>
          <a:stretch/>
        </p:blipFill>
        <p:spPr>
          <a:xfrm>
            <a:off x="396000" y="1875960"/>
            <a:ext cx="4175640" cy="4459680"/>
          </a:xfrm>
          <a:prstGeom prst="rect">
            <a:avLst/>
          </a:prstGeom>
          <a:ln>
            <a:noFill/>
          </a:ln>
        </p:spPr>
      </p:pic>
      <p:pic>
        <p:nvPicPr>
          <p:cNvPr id="1069" name="" descr=""/>
          <p:cNvPicPr/>
          <p:nvPr/>
        </p:nvPicPr>
        <p:blipFill>
          <a:blip r:embed="rId2"/>
          <a:stretch/>
        </p:blipFill>
        <p:spPr>
          <a:xfrm>
            <a:off x="4721760" y="1705680"/>
            <a:ext cx="3455640" cy="473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-113760" y="77760"/>
            <a:ext cx="8537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particle identification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71" name="CustomShape 2"/>
          <p:cNvSpPr/>
          <p:nvPr/>
        </p:nvSpPr>
        <p:spPr>
          <a:xfrm>
            <a:off x="90720" y="770400"/>
            <a:ext cx="9232560" cy="500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Information from different sub-detectors can be mixed to identify the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72" name="" descr=""/>
          <p:cNvPicPr/>
          <p:nvPr/>
        </p:nvPicPr>
        <p:blipFill>
          <a:blip r:embed="rId1"/>
          <a:stretch/>
        </p:blipFill>
        <p:spPr>
          <a:xfrm>
            <a:off x="72360" y="1548000"/>
            <a:ext cx="9003240" cy="462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41760" y="77760"/>
            <a:ext cx="5727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Neutral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Neutral particles such as photons, neutrons, K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and others suffer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296000" y="1476000"/>
            <a:ext cx="2661480" cy="21574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Photons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Photoelectric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Comptom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Pair production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332000" y="4212360"/>
            <a:ext cx="2661480" cy="21574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High Energy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neutral hadrons (n, K</a:t>
            </a:r>
            <a:r>
              <a:rPr b="0" lang="es-ES" sz="2000" spc="-1" strike="noStrike" baseline="33000">
                <a:solidFill>
                  <a:srgbClr val="800080"/>
                </a:solidFill>
                <a:latin typeface="Arial"/>
                <a:ea typeface="DejaVu Sans"/>
              </a:rPr>
              <a:t>0</a:t>
            </a: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Nuclear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076000" y="1476360"/>
            <a:ext cx="2661480" cy="21574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Moderate/Low energy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Absorption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Fission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5112000" y="4176720"/>
            <a:ext cx="2661480" cy="21574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Neutrinos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5904000" y="6334560"/>
            <a:ext cx="3023640" cy="3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Not covered in this lecture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1760" y="77760"/>
            <a:ext cx="3927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6240" cy="39189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5080" cy="232128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8160" cy="11685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3" name="Formula 3"/>
              <p:cNvSpPr txBox="1"/>
              <p:nvPr/>
            </p:nvSpPr>
            <p:spPr>
              <a:xfrm>
                <a:off x="3960000" y="4536000"/>
                <a:ext cx="140436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-41760" y="77760"/>
            <a:ext cx="4719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6" name="Formula 3"/>
              <p:cNvSpPr txBox="1"/>
              <p:nvPr/>
            </p:nvSpPr>
            <p:spPr>
              <a:xfrm>
                <a:off x="1656000" y="2096640"/>
                <a:ext cx="140436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7" name="Formula 4"/>
              <p:cNvSpPr txBox="1"/>
              <p:nvPr/>
            </p:nvSpPr>
            <p:spPr>
              <a:xfrm>
                <a:off x="3672000" y="1728000"/>
                <a:ext cx="823320" cy="28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8" name="Formula 5"/>
              <p:cNvSpPr txBox="1"/>
              <p:nvPr/>
            </p:nvSpPr>
            <p:spPr>
              <a:xfrm>
                <a:off x="3672000" y="2088360"/>
                <a:ext cx="929880" cy="28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9" name="Formula 6"/>
              <p:cNvSpPr txBox="1"/>
              <p:nvPr/>
            </p:nvSpPr>
            <p:spPr>
              <a:xfrm>
                <a:off x="3672000" y="2484720"/>
                <a:ext cx="1018800" cy="288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30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32" name="Formula 9"/>
              <p:cNvSpPr txBox="1"/>
              <p:nvPr/>
            </p:nvSpPr>
            <p:spPr>
              <a:xfrm>
                <a:off x="5400000" y="2096640"/>
                <a:ext cx="152028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1480" cy="351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-41760" y="77760"/>
            <a:ext cx="3927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5000" cy="604548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108000" y="2225880"/>
            <a:ext cx="5505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8440" cy="114948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1240" cy="12164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 rot="4200000">
            <a:off x="6019560" y="1571040"/>
            <a:ext cx="1869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 rot="3900000">
            <a:off x="6271560" y="4343760"/>
            <a:ext cx="186948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1" name="Formula 5"/>
              <p:cNvSpPr txBox="1"/>
              <p:nvPr/>
            </p:nvSpPr>
            <p:spPr>
              <a:xfrm>
                <a:off x="1725840" y="4536000"/>
                <a:ext cx="1799640" cy="31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42" name="CustomShape 6"/>
          <p:cNvSpPr/>
          <p:nvPr/>
        </p:nvSpPr>
        <p:spPr>
          <a:xfrm>
            <a:off x="82800" y="4797720"/>
            <a:ext cx="5505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3" name="Formula 7"/>
              <p:cNvSpPr txBox="1"/>
              <p:nvPr/>
            </p:nvSpPr>
            <p:spPr>
              <a:xfrm>
                <a:off x="1080000" y="5760000"/>
                <a:ext cx="1179000" cy="34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4" name="Formula 8"/>
              <p:cNvSpPr txBox="1"/>
              <p:nvPr/>
            </p:nvSpPr>
            <p:spPr>
              <a:xfrm>
                <a:off x="2808000" y="6048000"/>
                <a:ext cx="1084680" cy="34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5" name="Line 9"/>
          <p:cNvSpPr/>
          <p:nvPr/>
        </p:nvSpPr>
        <p:spPr>
          <a:xfrm flipV="1">
            <a:off x="3895200" y="5184000"/>
            <a:ext cx="4168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-41760" y="77760"/>
            <a:ext cx="75272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8000" y="785880"/>
            <a:ext cx="9033480" cy="23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in a kind of active materials called: scintillators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6480" cy="45018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7160" cy="375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60460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2022-01-24T15:44:01Z</dcterms:modified>
  <cp:revision>1702</cp:revision>
  <dc:subject/>
  <dc:title>Presentación de PowerPoint</dc:title>
</cp:coreProperties>
</file>